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8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3CB08-E2FA-480F-97D5-4FFD95A23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866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E7BDF-8C33-46A9-8375-6C15AF1FC7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01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0A956-63A4-4D77-9354-0EFB065EA9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844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12596-566A-4E7C-9A9D-E02A5BBBC2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87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D584C-1FD7-4572-A16E-B37DA87D14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5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C501E-4E5A-425B-941E-CC07A6A9DD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97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30850-2B2F-44E4-AA80-7F5511B544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65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C499E-BEE5-4B54-97B8-8755DCCDB6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66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CF311-EE47-4B4A-854A-5B4816881E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848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CBABA-6687-412E-AD18-FDB9AEBE4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370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7D31-DDA3-42CC-BA2A-081876A98C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33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C6FB0CCC-6A90-4623-8F04-C1B790FA32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Line 10"/>
          <p:cNvSpPr>
            <a:spLocks noChangeShapeType="1"/>
          </p:cNvSpPr>
          <p:nvPr/>
        </p:nvSpPr>
        <p:spPr bwMode="auto">
          <a:xfrm flipH="1">
            <a:off x="1160396" y="1311402"/>
            <a:ext cx="59661" cy="32004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57200" y="1295400"/>
            <a:ext cx="8226425" cy="347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H="1">
            <a:off x="773429" y="1645158"/>
            <a:ext cx="699888" cy="37650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457200" y="5410200"/>
            <a:ext cx="32004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H="1" flipV="1">
            <a:off x="8010523" y="1642872"/>
            <a:ext cx="673101" cy="37673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8363585" y="5410200"/>
            <a:ext cx="32004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7942262" y="1295400"/>
            <a:ext cx="68262" cy="34747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33" name="Group 85"/>
          <p:cNvGrpSpPr>
            <a:grpSpLocks/>
          </p:cNvGrpSpPr>
          <p:nvPr/>
        </p:nvGrpSpPr>
        <p:grpSpPr bwMode="auto">
          <a:xfrm>
            <a:off x="447675" y="3132138"/>
            <a:ext cx="735013" cy="579437"/>
            <a:chOff x="287" y="1973"/>
            <a:chExt cx="458" cy="365"/>
          </a:xfrm>
        </p:grpSpPr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 flipH="1">
              <a:off x="472" y="2336"/>
              <a:ext cx="2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542" y="1973"/>
              <a:ext cx="2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 flipH="1">
              <a:off x="287" y="1973"/>
              <a:ext cx="2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288" y="23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288" y="197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75" name="Line 27"/>
          <p:cNvSpPr>
            <a:spLocks noChangeShapeType="1"/>
          </p:cNvSpPr>
          <p:nvPr/>
        </p:nvSpPr>
        <p:spPr bwMode="auto">
          <a:xfrm>
            <a:off x="1226819" y="3019425"/>
            <a:ext cx="65562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>
            <a:off x="1082039" y="3814763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1" name="Line 33"/>
          <p:cNvSpPr>
            <a:spLocks noChangeShapeType="1"/>
          </p:cNvSpPr>
          <p:nvPr/>
        </p:nvSpPr>
        <p:spPr bwMode="auto">
          <a:xfrm>
            <a:off x="8058150" y="3708400"/>
            <a:ext cx="3317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7959090" y="3132138"/>
            <a:ext cx="31972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3" name="Line 35"/>
          <p:cNvSpPr>
            <a:spLocks noChangeShapeType="1"/>
          </p:cNvSpPr>
          <p:nvPr/>
        </p:nvSpPr>
        <p:spPr bwMode="auto">
          <a:xfrm flipV="1">
            <a:off x="8278813" y="3130550"/>
            <a:ext cx="4032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8377238" y="370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H="1">
            <a:off x="8682038" y="3135313"/>
            <a:ext cx="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3328988" y="3024188"/>
            <a:ext cx="0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3276600" y="3338513"/>
            <a:ext cx="104775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3167063" y="3290888"/>
            <a:ext cx="4714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3.5”</a:t>
            </a:r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>
            <a:off x="633868" y="3125788"/>
            <a:ext cx="0" cy="581025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493713" y="3333750"/>
            <a:ext cx="104775" cy="1920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Line 44"/>
          <p:cNvSpPr>
            <a:spLocks noChangeShapeType="1"/>
          </p:cNvSpPr>
          <p:nvPr/>
        </p:nvSpPr>
        <p:spPr bwMode="auto">
          <a:xfrm flipH="1" flipV="1">
            <a:off x="1082041" y="3958231"/>
            <a:ext cx="68580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4297636" y="3832225"/>
            <a:ext cx="38087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45720" rIns="45720" anchor="ctr" anchorCtr="0">
            <a:spAutoFit/>
          </a:bodyPr>
          <a:lstStyle/>
          <a:p>
            <a:r>
              <a:rPr lang="en-US" altLang="en-US" sz="1400" dirty="0" smtClean="0"/>
              <a:t>30”</a:t>
            </a:r>
            <a:endParaRPr lang="en-US" altLang="en-US" sz="1400" dirty="0"/>
          </a:p>
        </p:txBody>
      </p:sp>
      <p:sp>
        <p:nvSpPr>
          <p:cNvPr id="2098" name="Line 50"/>
          <p:cNvSpPr>
            <a:spLocks noChangeShapeType="1"/>
          </p:cNvSpPr>
          <p:nvPr/>
        </p:nvSpPr>
        <p:spPr bwMode="auto">
          <a:xfrm>
            <a:off x="7783067" y="3048000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99" name="Line 51"/>
          <p:cNvSpPr>
            <a:spLocks noChangeShapeType="1"/>
          </p:cNvSpPr>
          <p:nvPr/>
        </p:nvSpPr>
        <p:spPr bwMode="auto">
          <a:xfrm flipH="1" flipV="1">
            <a:off x="1242059" y="3194050"/>
            <a:ext cx="653796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1" name="Text Box 53"/>
          <p:cNvSpPr txBox="1">
            <a:spLocks noChangeArrowheads="1"/>
          </p:cNvSpPr>
          <p:nvPr/>
        </p:nvSpPr>
        <p:spPr bwMode="auto">
          <a:xfrm>
            <a:off x="4298436" y="3059113"/>
            <a:ext cx="38087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45720" rIns="45720" anchor="ctr" anchorCtr="0">
            <a:spAutoFit/>
          </a:bodyPr>
          <a:lstStyle/>
          <a:p>
            <a:r>
              <a:rPr lang="en-US" altLang="en-US" sz="1400" dirty="0" smtClean="0"/>
              <a:t>29”</a:t>
            </a:r>
            <a:endParaRPr lang="en-US" altLang="en-US" sz="1400" dirty="0"/>
          </a:p>
        </p:txBody>
      </p:sp>
      <p:sp>
        <p:nvSpPr>
          <p:cNvPr id="2102" name="Line 54"/>
          <p:cNvSpPr>
            <a:spLocks noChangeShapeType="1"/>
          </p:cNvSpPr>
          <p:nvPr/>
        </p:nvSpPr>
        <p:spPr bwMode="auto">
          <a:xfrm>
            <a:off x="457200" y="625475"/>
            <a:ext cx="0" cy="644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Line 55"/>
          <p:cNvSpPr>
            <a:spLocks noChangeShapeType="1"/>
          </p:cNvSpPr>
          <p:nvPr/>
        </p:nvSpPr>
        <p:spPr bwMode="auto">
          <a:xfrm>
            <a:off x="8685213" y="695325"/>
            <a:ext cx="0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4" name="Line 56"/>
          <p:cNvSpPr>
            <a:spLocks noChangeShapeType="1"/>
          </p:cNvSpPr>
          <p:nvPr/>
        </p:nvSpPr>
        <p:spPr bwMode="auto">
          <a:xfrm flipH="1" flipV="1">
            <a:off x="474663" y="809625"/>
            <a:ext cx="821372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4076700" y="736600"/>
            <a:ext cx="357188" cy="1127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4011613" y="649288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36”</a:t>
            </a:r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>
            <a:off x="1219624" y="995363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9" name="Line 61"/>
          <p:cNvSpPr>
            <a:spLocks noChangeShapeType="1"/>
          </p:cNvSpPr>
          <p:nvPr/>
        </p:nvSpPr>
        <p:spPr bwMode="auto">
          <a:xfrm flipH="1" flipV="1">
            <a:off x="465137" y="1114425"/>
            <a:ext cx="754919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609600" y="1050925"/>
            <a:ext cx="414338" cy="1127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515938" y="992188"/>
            <a:ext cx="596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/>
              <a:t>3 3/16”</a:t>
            </a:r>
          </a:p>
        </p:txBody>
      </p:sp>
      <p:sp>
        <p:nvSpPr>
          <p:cNvPr id="2112" name="Line 64"/>
          <p:cNvSpPr>
            <a:spLocks noChangeShapeType="1"/>
          </p:cNvSpPr>
          <p:nvPr/>
        </p:nvSpPr>
        <p:spPr bwMode="auto">
          <a:xfrm flipH="1">
            <a:off x="41562" y="1295400"/>
            <a:ext cx="3186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3" name="Line 65"/>
          <p:cNvSpPr>
            <a:spLocks noChangeShapeType="1"/>
          </p:cNvSpPr>
          <p:nvPr/>
        </p:nvSpPr>
        <p:spPr bwMode="auto">
          <a:xfrm flipH="1">
            <a:off x="41562" y="5419725"/>
            <a:ext cx="3186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7" name="Line 69"/>
          <p:cNvSpPr>
            <a:spLocks noChangeShapeType="1"/>
          </p:cNvSpPr>
          <p:nvPr/>
        </p:nvSpPr>
        <p:spPr bwMode="auto">
          <a:xfrm>
            <a:off x="200889" y="1328738"/>
            <a:ext cx="0" cy="4060825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5" name="Rectangle 67"/>
          <p:cNvSpPr>
            <a:spLocks noChangeArrowheads="1"/>
          </p:cNvSpPr>
          <p:nvPr/>
        </p:nvSpPr>
        <p:spPr bwMode="auto">
          <a:xfrm>
            <a:off x="148502" y="2366963"/>
            <a:ext cx="104775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6" name="Text Box 68"/>
          <p:cNvSpPr txBox="1">
            <a:spLocks noChangeArrowheads="1"/>
          </p:cNvSpPr>
          <p:nvPr/>
        </p:nvSpPr>
        <p:spPr bwMode="auto">
          <a:xfrm>
            <a:off x="78652" y="2328863"/>
            <a:ext cx="244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/>
              <a:t>18”</a:t>
            </a:r>
          </a:p>
        </p:txBody>
      </p:sp>
      <p:sp>
        <p:nvSpPr>
          <p:cNvPr id="2119" name="Line 71"/>
          <p:cNvSpPr>
            <a:spLocks noChangeShapeType="1"/>
          </p:cNvSpPr>
          <p:nvPr/>
        </p:nvSpPr>
        <p:spPr bwMode="auto">
          <a:xfrm flipH="1">
            <a:off x="8817337" y="3708400"/>
            <a:ext cx="2121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20" name="Line 72"/>
          <p:cNvSpPr>
            <a:spLocks noChangeShapeType="1"/>
          </p:cNvSpPr>
          <p:nvPr/>
        </p:nvSpPr>
        <p:spPr bwMode="auto">
          <a:xfrm flipH="1">
            <a:off x="8789412" y="5400675"/>
            <a:ext cx="267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21" name="Line 73"/>
          <p:cNvSpPr>
            <a:spLocks noChangeShapeType="1"/>
          </p:cNvSpPr>
          <p:nvPr/>
        </p:nvSpPr>
        <p:spPr bwMode="auto">
          <a:xfrm>
            <a:off x="8923411" y="3729038"/>
            <a:ext cx="0" cy="1622425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22" name="Rectangle 74"/>
          <p:cNvSpPr>
            <a:spLocks noChangeArrowheads="1"/>
          </p:cNvSpPr>
          <p:nvPr/>
        </p:nvSpPr>
        <p:spPr bwMode="auto">
          <a:xfrm>
            <a:off x="8871024" y="4205288"/>
            <a:ext cx="104775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23" name="Text Box 75"/>
          <p:cNvSpPr txBox="1">
            <a:spLocks noChangeArrowheads="1"/>
          </p:cNvSpPr>
          <p:nvPr/>
        </p:nvSpPr>
        <p:spPr bwMode="auto">
          <a:xfrm>
            <a:off x="8687667" y="4167188"/>
            <a:ext cx="4714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7.5”</a:t>
            </a:r>
          </a:p>
        </p:txBody>
      </p:sp>
      <p:sp>
        <p:nvSpPr>
          <p:cNvPr id="2124" name="Text Box 76"/>
          <p:cNvSpPr txBox="1">
            <a:spLocks noChangeArrowheads="1"/>
          </p:cNvSpPr>
          <p:nvPr/>
        </p:nvSpPr>
        <p:spPr bwMode="auto">
          <a:xfrm>
            <a:off x="1046239" y="4266178"/>
            <a:ext cx="763579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b="0" dirty="0"/>
              <a:t>All measurements based on </a:t>
            </a:r>
            <a:r>
              <a:rPr lang="en-US" altLang="en-US" sz="1600" b="0" dirty="0" smtClean="0"/>
              <a:t>2x10 (1-½”  thick) </a:t>
            </a:r>
            <a:r>
              <a:rPr lang="en-US" altLang="en-US" sz="1600" b="0" dirty="0"/>
              <a:t>wood</a:t>
            </a:r>
          </a:p>
          <a:p>
            <a:r>
              <a:rPr lang="en-US" altLang="en-US" sz="1600" b="0" dirty="0" smtClean="0"/>
              <a:t>  - a </a:t>
            </a:r>
            <a:r>
              <a:rPr lang="en-US" altLang="en-US" sz="1600" b="0" smtClean="0"/>
              <a:t>standard 1x10 </a:t>
            </a:r>
            <a:r>
              <a:rPr lang="en-US" altLang="en-US" sz="1600" b="0" dirty="0"/>
              <a:t>is too thin (really </a:t>
            </a:r>
            <a:r>
              <a:rPr lang="en-US" altLang="en-US" sz="1600" b="0" dirty="0" smtClean="0"/>
              <a:t>only ¾” </a:t>
            </a:r>
            <a:r>
              <a:rPr lang="en-US" altLang="en-US" sz="1600" b="0" dirty="0"/>
              <a:t>thick)</a:t>
            </a:r>
          </a:p>
          <a:p>
            <a:endParaRPr lang="en-US" altLang="en-US" sz="1600" b="0" dirty="0" smtClean="0"/>
          </a:p>
          <a:p>
            <a:r>
              <a:rPr lang="en-US" altLang="en-US" sz="1600" b="0" dirty="0" smtClean="0"/>
              <a:t>To make the seat height 18”, the legs should be cut to 18-½”</a:t>
            </a:r>
          </a:p>
          <a:p>
            <a:r>
              <a:rPr lang="en-US" altLang="en-US" sz="1600" b="0" dirty="0"/>
              <a:t> </a:t>
            </a:r>
            <a:r>
              <a:rPr lang="en-US" altLang="en-US" sz="1600" b="0" dirty="0" smtClean="0"/>
              <a:t> - 10 degree slope plus the angle you cut off at the top and bottom</a:t>
            </a:r>
          </a:p>
          <a:p>
            <a:pPr marL="225425" indent="-225425"/>
            <a:r>
              <a:rPr lang="en-US" altLang="en-US" sz="1600" b="0" dirty="0" smtClean="0"/>
              <a:t>Cross </a:t>
            </a:r>
            <a:r>
              <a:rPr lang="en-US" altLang="en-US" sz="1600" b="0" dirty="0"/>
              <a:t>brace is a standard </a:t>
            </a:r>
            <a:r>
              <a:rPr lang="en-US" altLang="en-US" sz="1600" b="0" dirty="0" smtClean="0"/>
              <a:t>2x4, with the </a:t>
            </a:r>
            <a:r>
              <a:rPr lang="en-US" altLang="en-US" sz="1600" b="0" dirty="0" err="1" smtClean="0"/>
              <a:t>tenons</a:t>
            </a:r>
            <a:r>
              <a:rPr lang="en-US" altLang="en-US" sz="1600" b="0" dirty="0" smtClean="0"/>
              <a:t> ¼” narrower on each side and ½” top and bottom as indicated in the drawing</a:t>
            </a:r>
            <a:endParaRPr lang="en-US" altLang="en-US" sz="1600" b="0" dirty="0"/>
          </a:p>
          <a:p>
            <a:r>
              <a:rPr lang="en-US" altLang="en-US" sz="1600" b="0" dirty="0"/>
              <a:t>Brace </a:t>
            </a:r>
            <a:r>
              <a:rPr lang="en-US" altLang="en-US" sz="1600" b="0" dirty="0" smtClean="0"/>
              <a:t>peg is best made from 1” </a:t>
            </a:r>
            <a:r>
              <a:rPr lang="en-US" altLang="en-US" sz="1600" b="0" dirty="0"/>
              <a:t>dowel </a:t>
            </a:r>
            <a:endParaRPr lang="en-US" altLang="en-US" sz="1600" b="0" dirty="0" smtClean="0"/>
          </a:p>
          <a:p>
            <a:r>
              <a:rPr lang="en-US" altLang="en-US" sz="1600" b="0" dirty="0" smtClean="0"/>
              <a:t>   - 1 brace peg on the inside forces legs out making them always tight</a:t>
            </a:r>
            <a:endParaRPr lang="en-US" altLang="en-US" sz="1600" b="0" dirty="0"/>
          </a:p>
        </p:txBody>
      </p:sp>
      <p:grpSp>
        <p:nvGrpSpPr>
          <p:cNvPr id="2130" name="Group 82"/>
          <p:cNvGrpSpPr>
            <a:grpSpLocks/>
          </p:cNvGrpSpPr>
          <p:nvPr/>
        </p:nvGrpSpPr>
        <p:grpSpPr bwMode="auto">
          <a:xfrm rot="20130734" flipH="1">
            <a:off x="7869329" y="3305286"/>
            <a:ext cx="230188" cy="227013"/>
            <a:chOff x="5184" y="2075"/>
            <a:chExt cx="145" cy="143"/>
          </a:xfrm>
        </p:grpSpPr>
        <p:sp>
          <p:nvSpPr>
            <p:cNvPr id="2131" name="Freeform 83"/>
            <p:cNvSpPr>
              <a:spLocks/>
            </p:cNvSpPr>
            <p:nvPr/>
          </p:nvSpPr>
          <p:spPr bwMode="auto">
            <a:xfrm>
              <a:off x="5230" y="2075"/>
              <a:ext cx="99" cy="143"/>
            </a:xfrm>
            <a:custGeom>
              <a:avLst/>
              <a:gdLst>
                <a:gd name="T0" fmla="*/ 0 w 132"/>
                <a:gd name="T1" fmla="*/ 15 h 225"/>
                <a:gd name="T2" fmla="*/ 132 w 132"/>
                <a:gd name="T3" fmla="*/ 115 h 225"/>
                <a:gd name="T4" fmla="*/ 39 w 132"/>
                <a:gd name="T5" fmla="*/ 225 h 225"/>
                <a:gd name="connsiteX0" fmla="*/ 0 w 10000"/>
                <a:gd name="connsiteY0" fmla="*/ 99 h 9614"/>
                <a:gd name="connsiteX1" fmla="*/ 10000 w 10000"/>
                <a:gd name="connsiteY1" fmla="*/ 4543 h 9614"/>
                <a:gd name="connsiteX2" fmla="*/ 3073 w 10000"/>
                <a:gd name="connsiteY2" fmla="*/ 9614 h 9614"/>
                <a:gd name="connsiteX0" fmla="*/ 0 w 10000"/>
                <a:gd name="connsiteY0" fmla="*/ 103 h 10002"/>
                <a:gd name="connsiteX1" fmla="*/ 10000 w 10000"/>
                <a:gd name="connsiteY1" fmla="*/ 4725 h 10002"/>
                <a:gd name="connsiteX2" fmla="*/ 3073 w 10000"/>
                <a:gd name="connsiteY2" fmla="*/ 10000 h 10002"/>
                <a:gd name="connsiteX0" fmla="*/ 0 w 9633"/>
                <a:gd name="connsiteY0" fmla="*/ 114 h 9677"/>
                <a:gd name="connsiteX1" fmla="*/ 9633 w 9633"/>
                <a:gd name="connsiteY1" fmla="*/ 4400 h 9677"/>
                <a:gd name="connsiteX2" fmla="*/ 2706 w 9633"/>
                <a:gd name="connsiteY2" fmla="*/ 9675 h 9677"/>
                <a:gd name="connsiteX0" fmla="*/ 0 w 10000"/>
                <a:gd name="connsiteY0" fmla="*/ 441 h 10323"/>
                <a:gd name="connsiteX1" fmla="*/ 10000 w 10000"/>
                <a:gd name="connsiteY1" fmla="*/ 4870 h 10323"/>
                <a:gd name="connsiteX2" fmla="*/ 2809 w 10000"/>
                <a:gd name="connsiteY2" fmla="*/ 10321 h 10323"/>
                <a:gd name="connsiteX0" fmla="*/ 0 w 9803"/>
                <a:gd name="connsiteY0" fmla="*/ 446 h 10328"/>
                <a:gd name="connsiteX1" fmla="*/ 9803 w 9803"/>
                <a:gd name="connsiteY1" fmla="*/ 4821 h 10328"/>
                <a:gd name="connsiteX2" fmla="*/ 2809 w 9803"/>
                <a:gd name="connsiteY2" fmla="*/ 10326 h 10328"/>
                <a:gd name="connsiteX0" fmla="*/ 0 w 10001"/>
                <a:gd name="connsiteY0" fmla="*/ 442 h 10010"/>
                <a:gd name="connsiteX1" fmla="*/ 10000 w 10001"/>
                <a:gd name="connsiteY1" fmla="*/ 4678 h 10010"/>
                <a:gd name="connsiteX2" fmla="*/ 2865 w 10001"/>
                <a:gd name="connsiteY2" fmla="*/ 10008 h 10010"/>
                <a:gd name="connsiteX0" fmla="*/ 0 w 10000"/>
                <a:gd name="connsiteY0" fmla="*/ 436 h 10004"/>
                <a:gd name="connsiteX1" fmla="*/ 10000 w 10000"/>
                <a:gd name="connsiteY1" fmla="*/ 4672 h 10004"/>
                <a:gd name="connsiteX2" fmla="*/ 2865 w 10000"/>
                <a:gd name="connsiteY2" fmla="*/ 10002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4">
                  <a:moveTo>
                    <a:pt x="0" y="436"/>
                  </a:moveTo>
                  <a:cubicBezTo>
                    <a:pt x="5256" y="-1234"/>
                    <a:pt x="9817" y="2269"/>
                    <a:pt x="10000" y="4672"/>
                  </a:cubicBezTo>
                  <a:cubicBezTo>
                    <a:pt x="9759" y="7447"/>
                    <a:pt x="7276" y="10095"/>
                    <a:pt x="2865" y="1000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5184" y="2076"/>
              <a:ext cx="78" cy="141"/>
            </a:xfrm>
            <a:custGeom>
              <a:avLst/>
              <a:gdLst>
                <a:gd name="T0" fmla="*/ 88 w 127"/>
                <a:gd name="T1" fmla="*/ 0 h 211"/>
                <a:gd name="T2" fmla="*/ 6 w 127"/>
                <a:gd name="T3" fmla="*/ 113 h 211"/>
                <a:gd name="T4" fmla="*/ 55 w 127"/>
                <a:gd name="T5" fmla="*/ 195 h 211"/>
                <a:gd name="T6" fmla="*/ 127 w 127"/>
                <a:gd name="T7" fmla="*/ 207 h 211"/>
                <a:gd name="connsiteX0" fmla="*/ 7276 w 9603"/>
                <a:gd name="connsiteY0" fmla="*/ 0 h 10403"/>
                <a:gd name="connsiteX1" fmla="*/ 75 w 9603"/>
                <a:gd name="connsiteY1" fmla="*/ 5948 h 10403"/>
                <a:gd name="connsiteX2" fmla="*/ 3934 w 9603"/>
                <a:gd name="connsiteY2" fmla="*/ 9835 h 10403"/>
                <a:gd name="connsiteX3" fmla="*/ 9603 w 9603"/>
                <a:gd name="connsiteY3" fmla="*/ 10403 h 10403"/>
                <a:gd name="connsiteX0" fmla="*/ 7577 w 9804"/>
                <a:gd name="connsiteY0" fmla="*/ 0 h 10535"/>
                <a:gd name="connsiteX1" fmla="*/ 78 w 9804"/>
                <a:gd name="connsiteY1" fmla="*/ 5718 h 10535"/>
                <a:gd name="connsiteX2" fmla="*/ 4097 w 9804"/>
                <a:gd name="connsiteY2" fmla="*/ 9454 h 10535"/>
                <a:gd name="connsiteX3" fmla="*/ 9804 w 9804"/>
                <a:gd name="connsiteY3" fmla="*/ 10535 h 10535"/>
                <a:gd name="connsiteX0" fmla="*/ 7728 w 10000"/>
                <a:gd name="connsiteY0" fmla="*/ 0 h 10000"/>
                <a:gd name="connsiteX1" fmla="*/ 80 w 10000"/>
                <a:gd name="connsiteY1" fmla="*/ 5428 h 10000"/>
                <a:gd name="connsiteX2" fmla="*/ 10000 w 10000"/>
                <a:gd name="connsiteY2" fmla="*/ 10000 h 10000"/>
                <a:gd name="connsiteX0" fmla="*/ 7728 w 10000"/>
                <a:gd name="connsiteY0" fmla="*/ 0 h 10000"/>
                <a:gd name="connsiteX1" fmla="*/ 80 w 10000"/>
                <a:gd name="connsiteY1" fmla="*/ 5428 h 10000"/>
                <a:gd name="connsiteX2" fmla="*/ 10000 w 10000"/>
                <a:gd name="connsiteY2" fmla="*/ 10000 h 10000"/>
                <a:gd name="connsiteX0" fmla="*/ 7786 w 10058"/>
                <a:gd name="connsiteY0" fmla="*/ 0 h 10000"/>
                <a:gd name="connsiteX1" fmla="*/ 138 w 10058"/>
                <a:gd name="connsiteY1" fmla="*/ 5428 h 10000"/>
                <a:gd name="connsiteX2" fmla="*/ 10058 w 10058"/>
                <a:gd name="connsiteY2" fmla="*/ 10000 h 10000"/>
                <a:gd name="connsiteX0" fmla="*/ 7786 w 10058"/>
                <a:gd name="connsiteY0" fmla="*/ 0 h 10019"/>
                <a:gd name="connsiteX1" fmla="*/ 138 w 10058"/>
                <a:gd name="connsiteY1" fmla="*/ 5428 h 10019"/>
                <a:gd name="connsiteX2" fmla="*/ 10058 w 10058"/>
                <a:gd name="connsiteY2" fmla="*/ 10000 h 10019"/>
                <a:gd name="connsiteX0" fmla="*/ 7786 w 10058"/>
                <a:gd name="connsiteY0" fmla="*/ 0 h 10019"/>
                <a:gd name="connsiteX1" fmla="*/ 138 w 10058"/>
                <a:gd name="connsiteY1" fmla="*/ 5428 h 10019"/>
                <a:gd name="connsiteX2" fmla="*/ 10058 w 10058"/>
                <a:gd name="connsiteY2" fmla="*/ 10000 h 10019"/>
                <a:gd name="connsiteX0" fmla="*/ 7786 w 9902"/>
                <a:gd name="connsiteY0" fmla="*/ 0 h 9830"/>
                <a:gd name="connsiteX1" fmla="*/ 138 w 9902"/>
                <a:gd name="connsiteY1" fmla="*/ 5428 h 9830"/>
                <a:gd name="connsiteX2" fmla="*/ 9902 w 9902"/>
                <a:gd name="connsiteY2" fmla="*/ 9810 h 9830"/>
                <a:gd name="connsiteX0" fmla="*/ 7863 w 10000"/>
                <a:gd name="connsiteY0" fmla="*/ 0 h 10000"/>
                <a:gd name="connsiteX1" fmla="*/ 139 w 10000"/>
                <a:gd name="connsiteY1" fmla="*/ 5522 h 10000"/>
                <a:gd name="connsiteX2" fmla="*/ 10000 w 10000"/>
                <a:gd name="connsiteY2" fmla="*/ 9980 h 10000"/>
                <a:gd name="connsiteX0" fmla="*/ 7863 w 10000"/>
                <a:gd name="connsiteY0" fmla="*/ 0 h 10016"/>
                <a:gd name="connsiteX1" fmla="*/ 139 w 10000"/>
                <a:gd name="connsiteY1" fmla="*/ 5522 h 10016"/>
                <a:gd name="connsiteX2" fmla="*/ 10000 w 10000"/>
                <a:gd name="connsiteY2" fmla="*/ 9980 h 10016"/>
                <a:gd name="connsiteX0" fmla="*/ 7863 w 10000"/>
                <a:gd name="connsiteY0" fmla="*/ 0 h 10016"/>
                <a:gd name="connsiteX1" fmla="*/ 139 w 10000"/>
                <a:gd name="connsiteY1" fmla="*/ 5522 h 10016"/>
                <a:gd name="connsiteX2" fmla="*/ 10000 w 10000"/>
                <a:gd name="connsiteY2" fmla="*/ 9980 h 10016"/>
                <a:gd name="connsiteX0" fmla="*/ 7725 w 9862"/>
                <a:gd name="connsiteY0" fmla="*/ 0 h 10016"/>
                <a:gd name="connsiteX1" fmla="*/ 1 w 9862"/>
                <a:gd name="connsiteY1" fmla="*/ 5522 h 10016"/>
                <a:gd name="connsiteX2" fmla="*/ 9862 w 9862"/>
                <a:gd name="connsiteY2" fmla="*/ 9980 h 10016"/>
                <a:gd name="connsiteX0" fmla="*/ 7833 w 10000"/>
                <a:gd name="connsiteY0" fmla="*/ 0 h 10000"/>
                <a:gd name="connsiteX1" fmla="*/ 1 w 10000"/>
                <a:gd name="connsiteY1" fmla="*/ 5513 h 10000"/>
                <a:gd name="connsiteX2" fmla="*/ 10000 w 10000"/>
                <a:gd name="connsiteY2" fmla="*/ 9964 h 10000"/>
                <a:gd name="connsiteX0" fmla="*/ 7833 w 10000"/>
                <a:gd name="connsiteY0" fmla="*/ 0 h 10000"/>
                <a:gd name="connsiteX1" fmla="*/ 1 w 10000"/>
                <a:gd name="connsiteY1" fmla="*/ 5513 h 10000"/>
                <a:gd name="connsiteX2" fmla="*/ 10000 w 10000"/>
                <a:gd name="connsiteY2" fmla="*/ 996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7833" y="0"/>
                  </a:moveTo>
                  <a:cubicBezTo>
                    <a:pt x="1674" y="263"/>
                    <a:pt x="-34" y="3448"/>
                    <a:pt x="1" y="5513"/>
                  </a:cubicBezTo>
                  <a:cubicBezTo>
                    <a:pt x="25" y="7530"/>
                    <a:pt x="4769" y="10355"/>
                    <a:pt x="10000" y="9964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34" name="Text Box 86"/>
          <p:cNvSpPr txBox="1">
            <a:spLocks noChangeArrowheads="1"/>
          </p:cNvSpPr>
          <p:nvPr/>
        </p:nvSpPr>
        <p:spPr bwMode="auto">
          <a:xfrm>
            <a:off x="6093530" y="1947885"/>
            <a:ext cx="16421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 smtClean="0"/>
              <a:t>Only need 1 brace peg, but on the inside</a:t>
            </a:r>
          </a:p>
          <a:p>
            <a:endParaRPr lang="en-US" altLang="en-US" b="0" dirty="0" smtClean="0"/>
          </a:p>
          <a:p>
            <a:r>
              <a:rPr lang="en-US" altLang="en-US" b="0" dirty="0" smtClean="0"/>
              <a:t>See </a:t>
            </a:r>
            <a:r>
              <a:rPr lang="en-US" altLang="en-US" b="0" dirty="0" err="1" smtClean="0"/>
              <a:t>tenon</a:t>
            </a:r>
            <a:r>
              <a:rPr lang="en-US" altLang="en-US" b="0" dirty="0" smtClean="0"/>
              <a:t> details on next page</a:t>
            </a:r>
            <a:endParaRPr lang="en-US" altLang="en-US" b="0" dirty="0"/>
          </a:p>
        </p:txBody>
      </p:sp>
      <p:sp>
        <p:nvSpPr>
          <p:cNvPr id="2135" name="Line 87"/>
          <p:cNvSpPr>
            <a:spLocks noChangeShapeType="1"/>
          </p:cNvSpPr>
          <p:nvPr/>
        </p:nvSpPr>
        <p:spPr bwMode="auto">
          <a:xfrm>
            <a:off x="7621588" y="2366964"/>
            <a:ext cx="290363" cy="906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6" name="Line 88"/>
          <p:cNvSpPr>
            <a:spLocks noChangeShapeType="1"/>
          </p:cNvSpPr>
          <p:nvPr/>
        </p:nvSpPr>
        <p:spPr bwMode="auto">
          <a:xfrm flipV="1">
            <a:off x="447675" y="4304506"/>
            <a:ext cx="0" cy="10104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7" name="Freeform 89"/>
          <p:cNvSpPr>
            <a:spLocks/>
          </p:cNvSpPr>
          <p:nvPr/>
        </p:nvSpPr>
        <p:spPr bwMode="auto">
          <a:xfrm>
            <a:off x="467457" y="4277930"/>
            <a:ext cx="169497" cy="78581"/>
          </a:xfrm>
          <a:custGeom>
            <a:avLst/>
            <a:gdLst>
              <a:gd name="T0" fmla="*/ 129 w 129"/>
              <a:gd name="T1" fmla="*/ 99 h 99"/>
              <a:gd name="T2" fmla="*/ 91 w 129"/>
              <a:gd name="T3" fmla="*/ 10 h 99"/>
              <a:gd name="T4" fmla="*/ 0 w 129"/>
              <a:gd name="T5" fmla="*/ 4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99">
                <a:moveTo>
                  <a:pt x="129" y="99"/>
                </a:moveTo>
                <a:cubicBezTo>
                  <a:pt x="122" y="84"/>
                  <a:pt x="129" y="27"/>
                  <a:pt x="91" y="10"/>
                </a:cubicBezTo>
                <a:cubicBezTo>
                  <a:pt x="36" y="0"/>
                  <a:pt x="19" y="34"/>
                  <a:pt x="0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8" name="Text Box 90"/>
          <p:cNvSpPr txBox="1">
            <a:spLocks noChangeArrowheads="1"/>
          </p:cNvSpPr>
          <p:nvPr/>
        </p:nvSpPr>
        <p:spPr bwMode="auto">
          <a:xfrm>
            <a:off x="477595" y="4032373"/>
            <a:ext cx="1936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sz="1000" dirty="0"/>
              <a:t>10</a:t>
            </a:r>
            <a:r>
              <a:rPr lang="en-US" altLang="en-US" sz="1000" baseline="30000" dirty="0"/>
              <a:t>o</a:t>
            </a:r>
            <a:endParaRPr lang="en-US" altLang="en-US" sz="1000" dirty="0"/>
          </a:p>
        </p:txBody>
      </p:sp>
      <p:sp>
        <p:nvSpPr>
          <p:cNvPr id="2139" name="Text Box 91"/>
          <p:cNvSpPr txBox="1">
            <a:spLocks noChangeArrowheads="1"/>
          </p:cNvSpPr>
          <p:nvPr/>
        </p:nvSpPr>
        <p:spPr bwMode="auto">
          <a:xfrm>
            <a:off x="2025277" y="20638"/>
            <a:ext cx="50934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 err="1" smtClean="0"/>
              <a:t>Terafan</a:t>
            </a:r>
            <a:r>
              <a:rPr lang="en-US" altLang="en-US" sz="2400" b="0" dirty="0" smtClean="0"/>
              <a:t> </a:t>
            </a:r>
            <a:r>
              <a:rPr lang="en-US" altLang="en-US" sz="2400" b="0" dirty="0" err="1"/>
              <a:t>Greydragon’s</a:t>
            </a:r>
            <a:r>
              <a:rPr lang="en-US" altLang="en-US" sz="2400" b="0" dirty="0"/>
              <a:t> Bench design</a:t>
            </a:r>
          </a:p>
        </p:txBody>
      </p:sp>
      <p:sp>
        <p:nvSpPr>
          <p:cNvPr id="78" name="Line 8"/>
          <p:cNvSpPr>
            <a:spLocks noChangeShapeType="1"/>
          </p:cNvSpPr>
          <p:nvPr/>
        </p:nvSpPr>
        <p:spPr bwMode="auto">
          <a:xfrm flipH="1">
            <a:off x="457199" y="1645158"/>
            <a:ext cx="699888" cy="37650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14"/>
          <p:cNvSpPr>
            <a:spLocks noChangeShapeType="1"/>
          </p:cNvSpPr>
          <p:nvPr/>
        </p:nvSpPr>
        <p:spPr bwMode="auto">
          <a:xfrm flipH="1" flipV="1">
            <a:off x="7686039" y="1642872"/>
            <a:ext cx="673101" cy="37673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8"/>
          <p:cNvSpPr>
            <a:spLocks noChangeShapeType="1"/>
          </p:cNvSpPr>
          <p:nvPr/>
        </p:nvSpPr>
        <p:spPr bwMode="auto">
          <a:xfrm>
            <a:off x="7617777" y="1297686"/>
            <a:ext cx="68262" cy="34747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7785651" y="3020378"/>
            <a:ext cx="155723" cy="7980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Line 35"/>
          <p:cNvSpPr>
            <a:spLocks noChangeShapeType="1"/>
          </p:cNvSpPr>
          <p:nvPr/>
        </p:nvSpPr>
        <p:spPr bwMode="auto">
          <a:xfrm flipV="1">
            <a:off x="7809923" y="3132138"/>
            <a:ext cx="1371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 flipV="1">
            <a:off x="7879080" y="3708400"/>
            <a:ext cx="17907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50"/>
          <p:cNvSpPr>
            <a:spLocks noChangeShapeType="1"/>
          </p:cNvSpPr>
          <p:nvPr/>
        </p:nvSpPr>
        <p:spPr bwMode="auto">
          <a:xfrm>
            <a:off x="1242059" y="3074988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50"/>
          <p:cNvSpPr>
            <a:spLocks noChangeShapeType="1"/>
          </p:cNvSpPr>
          <p:nvPr/>
        </p:nvSpPr>
        <p:spPr bwMode="auto">
          <a:xfrm>
            <a:off x="1082041" y="3844925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50"/>
          <p:cNvSpPr>
            <a:spLocks noChangeShapeType="1"/>
          </p:cNvSpPr>
          <p:nvPr/>
        </p:nvSpPr>
        <p:spPr bwMode="auto">
          <a:xfrm>
            <a:off x="7941374" y="3830638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412591" y="3324972"/>
            <a:ext cx="404789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2-1/2”</a:t>
            </a:r>
            <a:endParaRPr lang="en-US" altLang="en-US" sz="1100" dirty="0"/>
          </a:p>
        </p:txBody>
      </p:sp>
      <p:sp>
        <p:nvSpPr>
          <p:cNvPr id="93" name="Line 10"/>
          <p:cNvSpPr>
            <a:spLocks noChangeShapeType="1"/>
          </p:cNvSpPr>
          <p:nvPr/>
        </p:nvSpPr>
        <p:spPr bwMode="auto">
          <a:xfrm flipH="1">
            <a:off x="1476123" y="1309116"/>
            <a:ext cx="59661" cy="32004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50"/>
          <p:cNvSpPr>
            <a:spLocks noChangeShapeType="1"/>
          </p:cNvSpPr>
          <p:nvPr/>
        </p:nvSpPr>
        <p:spPr bwMode="auto">
          <a:xfrm>
            <a:off x="447675" y="3844925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44"/>
          <p:cNvSpPr>
            <a:spLocks noChangeShapeType="1"/>
          </p:cNvSpPr>
          <p:nvPr/>
        </p:nvSpPr>
        <p:spPr bwMode="auto">
          <a:xfrm flipH="1" flipV="1">
            <a:off x="447674" y="3958231"/>
            <a:ext cx="633909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Text Box 41"/>
          <p:cNvSpPr txBox="1">
            <a:spLocks noChangeArrowheads="1"/>
          </p:cNvSpPr>
          <p:nvPr/>
        </p:nvSpPr>
        <p:spPr bwMode="auto">
          <a:xfrm>
            <a:off x="552205" y="3873592"/>
            <a:ext cx="404570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2-3/4”</a:t>
            </a:r>
            <a:endParaRPr lang="en-US" altLang="en-US" sz="11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7938365" y="3374549"/>
            <a:ext cx="91440" cy="91440"/>
            <a:chOff x="8460336" y="2820325"/>
            <a:chExt cx="91440" cy="91440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8506056" y="2820325"/>
              <a:ext cx="0" cy="914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8460336" y="2866045"/>
              <a:ext cx="914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3" name="Line 50"/>
          <p:cNvSpPr>
            <a:spLocks noChangeShapeType="1"/>
          </p:cNvSpPr>
          <p:nvPr/>
        </p:nvSpPr>
        <p:spPr bwMode="auto">
          <a:xfrm>
            <a:off x="8682038" y="3830638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44"/>
          <p:cNvSpPr>
            <a:spLocks noChangeShapeType="1"/>
          </p:cNvSpPr>
          <p:nvPr/>
        </p:nvSpPr>
        <p:spPr bwMode="auto">
          <a:xfrm flipH="1" flipV="1">
            <a:off x="7941374" y="3958231"/>
            <a:ext cx="740664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Text Box 41"/>
          <p:cNvSpPr txBox="1">
            <a:spLocks noChangeArrowheads="1"/>
          </p:cNvSpPr>
          <p:nvPr/>
        </p:nvSpPr>
        <p:spPr bwMode="auto">
          <a:xfrm>
            <a:off x="8085786" y="3873793"/>
            <a:ext cx="404570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3-1/4”</a:t>
            </a:r>
            <a:endParaRPr lang="en-US" alt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1383275" y="144463"/>
            <a:ext cx="63774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 err="1" smtClean="0"/>
              <a:t>Terafan</a:t>
            </a:r>
            <a:r>
              <a:rPr lang="en-US" altLang="en-US" sz="2400" b="0" dirty="0" smtClean="0"/>
              <a:t> </a:t>
            </a:r>
            <a:r>
              <a:rPr lang="en-US" altLang="en-US" sz="2400" b="0" dirty="0" err="1"/>
              <a:t>Greydragon’s</a:t>
            </a:r>
            <a:r>
              <a:rPr lang="en-US" altLang="en-US" sz="2400" b="0" dirty="0"/>
              <a:t> Bench </a:t>
            </a:r>
            <a:r>
              <a:rPr lang="en-US" altLang="en-US" sz="2400" b="0" dirty="0" smtClean="0"/>
              <a:t>design – page 2</a:t>
            </a:r>
            <a:endParaRPr lang="en-US" altLang="en-US" sz="2400" b="0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57200" y="1000125"/>
            <a:ext cx="8226425" cy="2741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8" name="Line 42"/>
          <p:cNvSpPr>
            <a:spLocks noChangeShapeType="1"/>
          </p:cNvSpPr>
          <p:nvPr/>
        </p:nvSpPr>
        <p:spPr bwMode="auto">
          <a:xfrm>
            <a:off x="457200" y="854075"/>
            <a:ext cx="0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>
            <a:off x="8683625" y="800100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0" name="Line 44"/>
          <p:cNvSpPr>
            <a:spLocks noChangeShapeType="1"/>
          </p:cNvSpPr>
          <p:nvPr/>
        </p:nvSpPr>
        <p:spPr bwMode="auto">
          <a:xfrm flipH="1" flipV="1">
            <a:off x="5997094" y="5018087"/>
            <a:ext cx="566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63" name="Group 167"/>
          <p:cNvGrpSpPr>
            <a:grpSpLocks/>
          </p:cNvGrpSpPr>
          <p:nvPr/>
        </p:nvGrpSpPr>
        <p:grpSpPr bwMode="auto">
          <a:xfrm>
            <a:off x="457200" y="1535118"/>
            <a:ext cx="717550" cy="153988"/>
            <a:chOff x="1107" y="967"/>
            <a:chExt cx="452" cy="97"/>
          </a:xfrm>
        </p:grpSpPr>
        <p:sp>
          <p:nvSpPr>
            <p:cNvPr id="4144" name="Line 48"/>
            <p:cNvSpPr>
              <a:spLocks noChangeShapeType="1"/>
            </p:cNvSpPr>
            <p:nvPr/>
          </p:nvSpPr>
          <p:spPr bwMode="auto">
            <a:xfrm flipH="1" flipV="1">
              <a:off x="1107" y="1016"/>
              <a:ext cx="45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6" name="Text Box 50"/>
            <p:cNvSpPr txBox="1">
              <a:spLocks noChangeArrowheads="1"/>
            </p:cNvSpPr>
            <p:nvPr/>
          </p:nvSpPr>
          <p:spPr bwMode="auto">
            <a:xfrm>
              <a:off x="1202" y="967"/>
              <a:ext cx="263" cy="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dirty="0"/>
                <a:t>3 3/16”</a:t>
              </a:r>
            </a:p>
          </p:txBody>
        </p:sp>
      </p:grpSp>
      <p:sp>
        <p:nvSpPr>
          <p:cNvPr id="4147" name="Line 51"/>
          <p:cNvSpPr>
            <a:spLocks noChangeShapeType="1"/>
          </p:cNvSpPr>
          <p:nvPr/>
        </p:nvSpPr>
        <p:spPr bwMode="auto">
          <a:xfrm flipH="1">
            <a:off x="1501775" y="1000125"/>
            <a:ext cx="247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9" name="Line 53"/>
          <p:cNvSpPr>
            <a:spLocks noChangeShapeType="1"/>
          </p:cNvSpPr>
          <p:nvPr/>
        </p:nvSpPr>
        <p:spPr bwMode="auto">
          <a:xfrm>
            <a:off x="2430463" y="1025525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2311400" y="2236401"/>
            <a:ext cx="341440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r>
              <a:rPr lang="en-US" altLang="en-US" dirty="0"/>
              <a:t>9-</a:t>
            </a:r>
            <a:r>
              <a:rPr lang="en-US" altLang="en-US" dirty="0" smtClean="0"/>
              <a:t>½”</a:t>
            </a:r>
            <a:endParaRPr lang="en-US" altLang="en-US" dirty="0"/>
          </a:p>
        </p:txBody>
      </p:sp>
      <p:sp>
        <p:nvSpPr>
          <p:cNvPr id="4183" name="Line 87"/>
          <p:cNvSpPr>
            <a:spLocks noChangeShapeType="1"/>
          </p:cNvSpPr>
          <p:nvPr/>
        </p:nvSpPr>
        <p:spPr bwMode="auto">
          <a:xfrm>
            <a:off x="1558925" y="1457325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84" name="Line 88"/>
          <p:cNvSpPr>
            <a:spLocks noChangeShapeType="1"/>
          </p:cNvSpPr>
          <p:nvPr/>
        </p:nvSpPr>
        <p:spPr bwMode="auto">
          <a:xfrm>
            <a:off x="1560513" y="2051685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>
            <a:off x="1176338" y="1457325"/>
            <a:ext cx="284162" cy="594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0" name="Rectangle 94"/>
          <p:cNvSpPr>
            <a:spLocks noChangeArrowheads="1"/>
          </p:cNvSpPr>
          <p:nvPr/>
        </p:nvSpPr>
        <p:spPr bwMode="auto">
          <a:xfrm>
            <a:off x="1176338" y="2682240"/>
            <a:ext cx="284162" cy="594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5" name="Line 99"/>
          <p:cNvSpPr>
            <a:spLocks noChangeShapeType="1"/>
          </p:cNvSpPr>
          <p:nvPr/>
        </p:nvSpPr>
        <p:spPr bwMode="auto">
          <a:xfrm flipV="1">
            <a:off x="1719263" y="1462088"/>
            <a:ext cx="0" cy="59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auto">
          <a:xfrm>
            <a:off x="1673225" y="1687037"/>
            <a:ext cx="10477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Text Box 101"/>
          <p:cNvSpPr txBox="1">
            <a:spLocks noChangeArrowheads="1"/>
          </p:cNvSpPr>
          <p:nvPr/>
        </p:nvSpPr>
        <p:spPr bwMode="auto">
          <a:xfrm>
            <a:off x="1671638" y="1621949"/>
            <a:ext cx="1603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/>
              <a:t>2”</a:t>
            </a:r>
          </a:p>
        </p:txBody>
      </p:sp>
      <p:sp>
        <p:nvSpPr>
          <p:cNvPr id="4198" name="Line 102"/>
          <p:cNvSpPr>
            <a:spLocks noChangeShapeType="1"/>
          </p:cNvSpPr>
          <p:nvPr/>
        </p:nvSpPr>
        <p:spPr bwMode="auto">
          <a:xfrm flipV="1">
            <a:off x="1611989" y="998538"/>
            <a:ext cx="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Rectangle 103"/>
          <p:cNvSpPr>
            <a:spLocks noChangeArrowheads="1"/>
          </p:cNvSpPr>
          <p:nvPr/>
        </p:nvSpPr>
        <p:spPr bwMode="auto">
          <a:xfrm>
            <a:off x="1559602" y="1150938"/>
            <a:ext cx="10477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" name="Text Box 104"/>
          <p:cNvSpPr txBox="1">
            <a:spLocks noChangeArrowheads="1"/>
          </p:cNvSpPr>
          <p:nvPr/>
        </p:nvSpPr>
        <p:spPr bwMode="auto">
          <a:xfrm>
            <a:off x="1441269" y="1089025"/>
            <a:ext cx="3414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 smtClean="0"/>
              <a:t>1-½”</a:t>
            </a:r>
            <a:endParaRPr lang="en-US" altLang="en-US" dirty="0"/>
          </a:p>
        </p:txBody>
      </p:sp>
      <p:sp>
        <p:nvSpPr>
          <p:cNvPr id="4250" name="Line 154"/>
          <p:cNvSpPr>
            <a:spLocks noChangeShapeType="1"/>
          </p:cNvSpPr>
          <p:nvPr/>
        </p:nvSpPr>
        <p:spPr bwMode="auto">
          <a:xfrm flipH="1" flipV="1">
            <a:off x="457200" y="854075"/>
            <a:ext cx="822642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5" name="Line 109"/>
          <p:cNvSpPr>
            <a:spLocks noChangeShapeType="1"/>
          </p:cNvSpPr>
          <p:nvPr/>
        </p:nvSpPr>
        <p:spPr bwMode="auto">
          <a:xfrm>
            <a:off x="1403033" y="1454942"/>
            <a:ext cx="0" cy="59436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6" name="Line 110"/>
          <p:cNvSpPr>
            <a:spLocks noChangeShapeType="1"/>
          </p:cNvSpPr>
          <p:nvPr/>
        </p:nvSpPr>
        <p:spPr bwMode="auto">
          <a:xfrm>
            <a:off x="1403033" y="2682240"/>
            <a:ext cx="0" cy="59436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5" name="Rectangle 49"/>
          <p:cNvSpPr>
            <a:spLocks noChangeArrowheads="1"/>
          </p:cNvSpPr>
          <p:nvPr/>
        </p:nvSpPr>
        <p:spPr bwMode="auto">
          <a:xfrm>
            <a:off x="4376738" y="808038"/>
            <a:ext cx="414337" cy="112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12" name="Line 116"/>
          <p:cNvSpPr>
            <a:spLocks noChangeShapeType="1"/>
          </p:cNvSpPr>
          <p:nvPr/>
        </p:nvSpPr>
        <p:spPr bwMode="auto">
          <a:xfrm flipH="1">
            <a:off x="3861907" y="38989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13" name="Line 117"/>
          <p:cNvSpPr>
            <a:spLocks noChangeShapeType="1"/>
          </p:cNvSpPr>
          <p:nvPr/>
        </p:nvSpPr>
        <p:spPr bwMode="auto">
          <a:xfrm>
            <a:off x="4006369" y="3932237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14" name="Rectangle 118"/>
          <p:cNvSpPr>
            <a:spLocks noChangeArrowheads="1"/>
          </p:cNvSpPr>
          <p:nvPr/>
        </p:nvSpPr>
        <p:spPr bwMode="auto">
          <a:xfrm>
            <a:off x="3934932" y="4970462"/>
            <a:ext cx="104775" cy="1920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15" name="Text Box 119"/>
          <p:cNvSpPr txBox="1">
            <a:spLocks noChangeArrowheads="1"/>
          </p:cNvSpPr>
          <p:nvPr/>
        </p:nvSpPr>
        <p:spPr bwMode="auto">
          <a:xfrm>
            <a:off x="3887307" y="4932362"/>
            <a:ext cx="4263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 smtClean="0"/>
              <a:t>9-1/2”</a:t>
            </a:r>
            <a:endParaRPr lang="en-US" altLang="en-US" dirty="0"/>
          </a:p>
        </p:txBody>
      </p:sp>
      <p:sp>
        <p:nvSpPr>
          <p:cNvPr id="4216" name="Line 120"/>
          <p:cNvSpPr>
            <a:spLocks noChangeShapeType="1"/>
          </p:cNvSpPr>
          <p:nvPr/>
        </p:nvSpPr>
        <p:spPr bwMode="auto">
          <a:xfrm flipH="1">
            <a:off x="3866669" y="6642100"/>
            <a:ext cx="3619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24" name="Freeform 128"/>
          <p:cNvSpPr>
            <a:spLocks/>
          </p:cNvSpPr>
          <p:nvPr/>
        </p:nvSpPr>
        <p:spPr bwMode="auto">
          <a:xfrm>
            <a:off x="4276244" y="3898900"/>
            <a:ext cx="3765550" cy="2744787"/>
          </a:xfrm>
          <a:custGeom>
            <a:avLst/>
            <a:gdLst>
              <a:gd name="T0" fmla="*/ 2 w 2306"/>
              <a:gd name="T1" fmla="*/ 0 h 1729"/>
              <a:gd name="T2" fmla="*/ 380 w 2306"/>
              <a:gd name="T3" fmla="*/ 1 h 1729"/>
              <a:gd name="T4" fmla="*/ 1014 w 2306"/>
              <a:gd name="T5" fmla="*/ 288 h 1729"/>
              <a:gd name="T6" fmla="*/ 1811 w 2306"/>
              <a:gd name="T7" fmla="*/ 1 h 1729"/>
              <a:gd name="T8" fmla="*/ 2127 w 2306"/>
              <a:gd name="T9" fmla="*/ 1 h 1729"/>
              <a:gd name="T10" fmla="*/ 2126 w 2306"/>
              <a:gd name="T11" fmla="*/ 289 h 1729"/>
              <a:gd name="T12" fmla="*/ 2304 w 2306"/>
              <a:gd name="T13" fmla="*/ 289 h 1729"/>
              <a:gd name="T14" fmla="*/ 2303 w 2306"/>
              <a:gd name="T15" fmla="*/ 576 h 1729"/>
              <a:gd name="T16" fmla="*/ 2124 w 2306"/>
              <a:gd name="T17" fmla="*/ 577 h 1729"/>
              <a:gd name="T18" fmla="*/ 2126 w 2306"/>
              <a:gd name="T19" fmla="*/ 1152 h 1729"/>
              <a:gd name="T20" fmla="*/ 2304 w 2306"/>
              <a:gd name="T21" fmla="*/ 1153 h 1729"/>
              <a:gd name="T22" fmla="*/ 2306 w 2306"/>
              <a:gd name="T23" fmla="*/ 1438 h 1729"/>
              <a:gd name="T24" fmla="*/ 2127 w 2306"/>
              <a:gd name="T25" fmla="*/ 1440 h 1729"/>
              <a:gd name="T26" fmla="*/ 2126 w 2306"/>
              <a:gd name="T27" fmla="*/ 1726 h 1729"/>
              <a:gd name="T28" fmla="*/ 1815 w 2306"/>
              <a:gd name="T29" fmla="*/ 1726 h 1729"/>
              <a:gd name="T30" fmla="*/ 1016 w 2306"/>
              <a:gd name="T31" fmla="*/ 1437 h 1729"/>
              <a:gd name="T32" fmla="*/ 380 w 2306"/>
              <a:gd name="T33" fmla="*/ 1729 h 1729"/>
              <a:gd name="T34" fmla="*/ 0 w 2306"/>
              <a:gd name="T35" fmla="*/ 1729 h 1729"/>
              <a:gd name="T36" fmla="*/ 0 w 2306"/>
              <a:gd name="T37" fmla="*/ 1273 h 1729"/>
              <a:gd name="T38" fmla="*/ 636 w 2306"/>
              <a:gd name="T39" fmla="*/ 865 h 1729"/>
              <a:gd name="T40" fmla="*/ 0 w 2306"/>
              <a:gd name="T41" fmla="*/ 508 h 1729"/>
              <a:gd name="T42" fmla="*/ 2 w 2306"/>
              <a:gd name="T43" fmla="*/ 0 h 1729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87 w 10000"/>
              <a:gd name="connsiteY7" fmla="*/ 3331 h 10000"/>
              <a:gd name="connsiteX8" fmla="*/ 9211 w 10000"/>
              <a:gd name="connsiteY8" fmla="*/ 3805 h 10000"/>
              <a:gd name="connsiteX9" fmla="*/ 9219 w 10000"/>
              <a:gd name="connsiteY9" fmla="*/ 6663 h 10000"/>
              <a:gd name="connsiteX10" fmla="*/ 9991 w 10000"/>
              <a:gd name="connsiteY10" fmla="*/ 6669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93 w 10000"/>
              <a:gd name="connsiteY7" fmla="*/ 3817 h 10000"/>
              <a:gd name="connsiteX8" fmla="*/ 9211 w 10000"/>
              <a:gd name="connsiteY8" fmla="*/ 3805 h 10000"/>
              <a:gd name="connsiteX9" fmla="*/ 9219 w 10000"/>
              <a:gd name="connsiteY9" fmla="*/ 6663 h 10000"/>
              <a:gd name="connsiteX10" fmla="*/ 9991 w 10000"/>
              <a:gd name="connsiteY10" fmla="*/ 6669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93 w 10000"/>
              <a:gd name="connsiteY7" fmla="*/ 3817 h 10000"/>
              <a:gd name="connsiteX8" fmla="*/ 9217 w 10000"/>
              <a:gd name="connsiteY8" fmla="*/ 3814 h 10000"/>
              <a:gd name="connsiteX9" fmla="*/ 9219 w 10000"/>
              <a:gd name="connsiteY9" fmla="*/ 6663 h 10000"/>
              <a:gd name="connsiteX10" fmla="*/ 9991 w 10000"/>
              <a:gd name="connsiteY10" fmla="*/ 6669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93 w 10000"/>
              <a:gd name="connsiteY7" fmla="*/ 3817 h 10000"/>
              <a:gd name="connsiteX8" fmla="*/ 9217 w 10000"/>
              <a:gd name="connsiteY8" fmla="*/ 3814 h 10000"/>
              <a:gd name="connsiteX9" fmla="*/ 9219 w 10000"/>
              <a:gd name="connsiteY9" fmla="*/ 6160 h 10000"/>
              <a:gd name="connsiteX10" fmla="*/ 9991 w 10000"/>
              <a:gd name="connsiteY10" fmla="*/ 6669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93 w 10000"/>
              <a:gd name="connsiteY7" fmla="*/ 3817 h 10000"/>
              <a:gd name="connsiteX8" fmla="*/ 9217 w 10000"/>
              <a:gd name="connsiteY8" fmla="*/ 3814 h 10000"/>
              <a:gd name="connsiteX9" fmla="*/ 9219 w 10000"/>
              <a:gd name="connsiteY9" fmla="*/ 6160 h 10000"/>
              <a:gd name="connsiteX10" fmla="*/ 9985 w 10000"/>
              <a:gd name="connsiteY10" fmla="*/ 6157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  <a:gd name="connsiteX0" fmla="*/ 9 w 10000"/>
              <a:gd name="connsiteY0" fmla="*/ 0 h 10000"/>
              <a:gd name="connsiteX1" fmla="*/ 1648 w 10000"/>
              <a:gd name="connsiteY1" fmla="*/ 6 h 10000"/>
              <a:gd name="connsiteX2" fmla="*/ 4397 w 10000"/>
              <a:gd name="connsiteY2" fmla="*/ 1666 h 10000"/>
              <a:gd name="connsiteX3" fmla="*/ 7853 w 10000"/>
              <a:gd name="connsiteY3" fmla="*/ 6 h 10000"/>
              <a:gd name="connsiteX4" fmla="*/ 9224 w 10000"/>
              <a:gd name="connsiteY4" fmla="*/ 6 h 10000"/>
              <a:gd name="connsiteX5" fmla="*/ 9219 w 10000"/>
              <a:gd name="connsiteY5" fmla="*/ 1671 h 10000"/>
              <a:gd name="connsiteX6" fmla="*/ 9991 w 10000"/>
              <a:gd name="connsiteY6" fmla="*/ 1671 h 10000"/>
              <a:gd name="connsiteX7" fmla="*/ 9993 w 10000"/>
              <a:gd name="connsiteY7" fmla="*/ 3817 h 10000"/>
              <a:gd name="connsiteX8" fmla="*/ 9217 w 10000"/>
              <a:gd name="connsiteY8" fmla="*/ 3814 h 10000"/>
              <a:gd name="connsiteX9" fmla="*/ 9219 w 10000"/>
              <a:gd name="connsiteY9" fmla="*/ 6160 h 10000"/>
              <a:gd name="connsiteX10" fmla="*/ 9998 w 10000"/>
              <a:gd name="connsiteY10" fmla="*/ 6148 h 10000"/>
              <a:gd name="connsiteX11" fmla="*/ 10000 w 10000"/>
              <a:gd name="connsiteY11" fmla="*/ 8317 h 10000"/>
              <a:gd name="connsiteX12" fmla="*/ 9224 w 10000"/>
              <a:gd name="connsiteY12" fmla="*/ 8329 h 10000"/>
              <a:gd name="connsiteX13" fmla="*/ 9219 w 10000"/>
              <a:gd name="connsiteY13" fmla="*/ 9983 h 10000"/>
              <a:gd name="connsiteX14" fmla="*/ 7871 w 10000"/>
              <a:gd name="connsiteY14" fmla="*/ 9983 h 10000"/>
              <a:gd name="connsiteX15" fmla="*/ 4406 w 10000"/>
              <a:gd name="connsiteY15" fmla="*/ 8311 h 10000"/>
              <a:gd name="connsiteX16" fmla="*/ 1648 w 10000"/>
              <a:gd name="connsiteY16" fmla="*/ 10000 h 10000"/>
              <a:gd name="connsiteX17" fmla="*/ 0 w 10000"/>
              <a:gd name="connsiteY17" fmla="*/ 10000 h 10000"/>
              <a:gd name="connsiteX18" fmla="*/ 0 w 10000"/>
              <a:gd name="connsiteY18" fmla="*/ 7363 h 10000"/>
              <a:gd name="connsiteX19" fmla="*/ 2758 w 10000"/>
              <a:gd name="connsiteY19" fmla="*/ 5003 h 10000"/>
              <a:gd name="connsiteX20" fmla="*/ 0 w 10000"/>
              <a:gd name="connsiteY20" fmla="*/ 2938 h 10000"/>
              <a:gd name="connsiteX21" fmla="*/ 9 w 10000"/>
              <a:gd name="connsiteY2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10000">
                <a:moveTo>
                  <a:pt x="9" y="0"/>
                </a:moveTo>
                <a:lnTo>
                  <a:pt x="1648" y="6"/>
                </a:lnTo>
                <a:cubicBezTo>
                  <a:pt x="2281" y="133"/>
                  <a:pt x="3322" y="1556"/>
                  <a:pt x="4397" y="1666"/>
                </a:cubicBezTo>
                <a:cubicBezTo>
                  <a:pt x="5698" y="1591"/>
                  <a:pt x="7051" y="145"/>
                  <a:pt x="7853" y="6"/>
                </a:cubicBezTo>
                <a:lnTo>
                  <a:pt x="9224" y="6"/>
                </a:lnTo>
                <a:cubicBezTo>
                  <a:pt x="9222" y="561"/>
                  <a:pt x="9221" y="1116"/>
                  <a:pt x="9219" y="1671"/>
                </a:cubicBezTo>
                <a:lnTo>
                  <a:pt x="9991" y="1671"/>
                </a:lnTo>
                <a:cubicBezTo>
                  <a:pt x="9990" y="2224"/>
                  <a:pt x="9994" y="3264"/>
                  <a:pt x="9993" y="3817"/>
                </a:cubicBezTo>
                <a:lnTo>
                  <a:pt x="9217" y="3814"/>
                </a:lnTo>
                <a:cubicBezTo>
                  <a:pt x="9220" y="4767"/>
                  <a:pt x="9216" y="5207"/>
                  <a:pt x="9219" y="6160"/>
                </a:cubicBezTo>
                <a:lnTo>
                  <a:pt x="9998" y="6148"/>
                </a:lnTo>
                <a:cubicBezTo>
                  <a:pt x="10001" y="6697"/>
                  <a:pt x="9997" y="7768"/>
                  <a:pt x="10000" y="8317"/>
                </a:cubicBezTo>
                <a:lnTo>
                  <a:pt x="9224" y="8329"/>
                </a:lnTo>
                <a:cubicBezTo>
                  <a:pt x="9222" y="8880"/>
                  <a:pt x="9221" y="9432"/>
                  <a:pt x="9219" y="9983"/>
                </a:cubicBezTo>
                <a:lnTo>
                  <a:pt x="7871" y="9983"/>
                </a:lnTo>
                <a:cubicBezTo>
                  <a:pt x="7220" y="9844"/>
                  <a:pt x="5971" y="8456"/>
                  <a:pt x="4406" y="8311"/>
                </a:cubicBezTo>
                <a:cubicBezTo>
                  <a:pt x="3239" y="8473"/>
                  <a:pt x="2719" y="9809"/>
                  <a:pt x="1648" y="10000"/>
                </a:cubicBezTo>
                <a:lnTo>
                  <a:pt x="0" y="10000"/>
                </a:lnTo>
                <a:lnTo>
                  <a:pt x="0" y="7363"/>
                </a:lnTo>
                <a:cubicBezTo>
                  <a:pt x="460" y="6530"/>
                  <a:pt x="676" y="5784"/>
                  <a:pt x="2758" y="5003"/>
                </a:cubicBezTo>
                <a:cubicBezTo>
                  <a:pt x="663" y="4187"/>
                  <a:pt x="0" y="2938"/>
                  <a:pt x="0" y="2938"/>
                </a:cubicBezTo>
                <a:cubicBezTo>
                  <a:pt x="3" y="1959"/>
                  <a:pt x="6" y="979"/>
                  <a:pt x="9" y="0"/>
                </a:cubicBezTo>
                <a:close/>
              </a:path>
            </a:pathLst>
          </a:custGeom>
          <a:noFill/>
          <a:ln w="9525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Rectangle 135"/>
          <p:cNvSpPr>
            <a:spLocks noChangeArrowheads="1"/>
          </p:cNvSpPr>
          <p:nvPr/>
        </p:nvSpPr>
        <p:spPr bwMode="auto">
          <a:xfrm>
            <a:off x="5997094" y="5102225"/>
            <a:ext cx="566738" cy="338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3" name="Freeform 137"/>
          <p:cNvSpPr>
            <a:spLocks/>
          </p:cNvSpPr>
          <p:nvPr/>
        </p:nvSpPr>
        <p:spPr bwMode="auto">
          <a:xfrm>
            <a:off x="6547957" y="5099050"/>
            <a:ext cx="74612" cy="336550"/>
          </a:xfrm>
          <a:custGeom>
            <a:avLst/>
            <a:gdLst>
              <a:gd name="T0" fmla="*/ 0 w 39"/>
              <a:gd name="T1" fmla="*/ 2 h 290"/>
              <a:gd name="T2" fmla="*/ 39 w 39"/>
              <a:gd name="T3" fmla="*/ 0 h 290"/>
              <a:gd name="T4" fmla="*/ 39 w 39"/>
              <a:gd name="T5" fmla="*/ 290 h 290"/>
              <a:gd name="T6" fmla="*/ 3 w 39"/>
              <a:gd name="T7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290">
                <a:moveTo>
                  <a:pt x="0" y="2"/>
                </a:moveTo>
                <a:lnTo>
                  <a:pt x="39" y="0"/>
                </a:lnTo>
                <a:lnTo>
                  <a:pt x="39" y="290"/>
                </a:lnTo>
                <a:lnTo>
                  <a:pt x="3" y="29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4" name="Freeform 138"/>
          <p:cNvSpPr>
            <a:spLocks/>
          </p:cNvSpPr>
          <p:nvPr/>
        </p:nvSpPr>
        <p:spPr bwMode="auto">
          <a:xfrm>
            <a:off x="4276244" y="3900487"/>
            <a:ext cx="74613" cy="803275"/>
          </a:xfrm>
          <a:custGeom>
            <a:avLst/>
            <a:gdLst>
              <a:gd name="T0" fmla="*/ 0 w 39"/>
              <a:gd name="T1" fmla="*/ 2 h 290"/>
              <a:gd name="T2" fmla="*/ 39 w 39"/>
              <a:gd name="T3" fmla="*/ 0 h 290"/>
              <a:gd name="T4" fmla="*/ 39 w 39"/>
              <a:gd name="T5" fmla="*/ 290 h 290"/>
              <a:gd name="T6" fmla="*/ 3 w 39"/>
              <a:gd name="T7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290">
                <a:moveTo>
                  <a:pt x="0" y="2"/>
                </a:moveTo>
                <a:lnTo>
                  <a:pt x="39" y="0"/>
                </a:lnTo>
                <a:lnTo>
                  <a:pt x="39" y="290"/>
                </a:lnTo>
                <a:lnTo>
                  <a:pt x="3" y="29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5" name="Freeform 139"/>
          <p:cNvSpPr>
            <a:spLocks/>
          </p:cNvSpPr>
          <p:nvPr/>
        </p:nvSpPr>
        <p:spPr bwMode="auto">
          <a:xfrm>
            <a:off x="4276244" y="5916612"/>
            <a:ext cx="74613" cy="727075"/>
          </a:xfrm>
          <a:custGeom>
            <a:avLst/>
            <a:gdLst>
              <a:gd name="T0" fmla="*/ 0 w 39"/>
              <a:gd name="T1" fmla="*/ 2 h 290"/>
              <a:gd name="T2" fmla="*/ 39 w 39"/>
              <a:gd name="T3" fmla="*/ 0 h 290"/>
              <a:gd name="T4" fmla="*/ 39 w 39"/>
              <a:gd name="T5" fmla="*/ 290 h 290"/>
              <a:gd name="T6" fmla="*/ 3 w 39"/>
              <a:gd name="T7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290">
                <a:moveTo>
                  <a:pt x="0" y="2"/>
                </a:moveTo>
                <a:lnTo>
                  <a:pt x="39" y="0"/>
                </a:lnTo>
                <a:lnTo>
                  <a:pt x="39" y="290"/>
                </a:lnTo>
                <a:lnTo>
                  <a:pt x="3" y="29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1" name="Freeform 145"/>
          <p:cNvSpPr>
            <a:spLocks/>
          </p:cNvSpPr>
          <p:nvPr/>
        </p:nvSpPr>
        <p:spPr bwMode="auto">
          <a:xfrm>
            <a:off x="7930669" y="4354503"/>
            <a:ext cx="61913" cy="590402"/>
          </a:xfrm>
          <a:custGeom>
            <a:avLst/>
            <a:gdLst>
              <a:gd name="T0" fmla="*/ 0 w 39"/>
              <a:gd name="T1" fmla="*/ 2 h 290"/>
              <a:gd name="T2" fmla="*/ 39 w 39"/>
              <a:gd name="T3" fmla="*/ 0 h 290"/>
              <a:gd name="T4" fmla="*/ 39 w 39"/>
              <a:gd name="T5" fmla="*/ 290 h 290"/>
              <a:gd name="T6" fmla="*/ 3 w 39"/>
              <a:gd name="T7" fmla="*/ 290 h 290"/>
              <a:gd name="connsiteX0" fmla="*/ 0 w 10000"/>
              <a:gd name="connsiteY0" fmla="*/ 29 h 9960"/>
              <a:gd name="connsiteX1" fmla="*/ 10000 w 10000"/>
              <a:gd name="connsiteY1" fmla="*/ 0 h 9960"/>
              <a:gd name="connsiteX2" fmla="*/ 10000 w 10000"/>
              <a:gd name="connsiteY2" fmla="*/ 9960 h 9960"/>
              <a:gd name="connsiteX3" fmla="*/ 769 w 10000"/>
              <a:gd name="connsiteY3" fmla="*/ 9960 h 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9960">
                <a:moveTo>
                  <a:pt x="0" y="29"/>
                </a:moveTo>
                <a:lnTo>
                  <a:pt x="10000" y="0"/>
                </a:lnTo>
                <a:lnTo>
                  <a:pt x="10000" y="9960"/>
                </a:lnTo>
                <a:lnTo>
                  <a:pt x="769" y="996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5" name="Line 149"/>
          <p:cNvSpPr>
            <a:spLocks noChangeShapeType="1"/>
          </p:cNvSpPr>
          <p:nvPr/>
        </p:nvSpPr>
        <p:spPr bwMode="auto">
          <a:xfrm>
            <a:off x="6057419" y="5100637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6" name="Text Box 150"/>
          <p:cNvSpPr txBox="1">
            <a:spLocks noChangeArrowheads="1"/>
          </p:cNvSpPr>
          <p:nvPr/>
        </p:nvSpPr>
        <p:spPr bwMode="auto">
          <a:xfrm>
            <a:off x="3097913" y="2054225"/>
            <a:ext cx="313868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 algn="ctr"/>
            <a:r>
              <a:rPr lang="en-US" altLang="en-US" dirty="0"/>
              <a:t>The “extra” </a:t>
            </a:r>
            <a:r>
              <a:rPr lang="en-US" altLang="en-US" dirty="0" smtClean="0"/>
              <a:t>dashed lines </a:t>
            </a:r>
            <a:r>
              <a:rPr lang="en-US" altLang="en-US" dirty="0"/>
              <a:t>are an attempt to </a:t>
            </a:r>
          </a:p>
          <a:p>
            <a:pPr algn="ctr"/>
            <a:r>
              <a:rPr lang="en-US" altLang="en-US" dirty="0"/>
              <a:t>show the results of the 10</a:t>
            </a:r>
            <a:r>
              <a:rPr lang="en-US" altLang="en-US" baseline="30000" dirty="0"/>
              <a:t>o</a:t>
            </a:r>
            <a:r>
              <a:rPr lang="en-US" altLang="en-US" dirty="0"/>
              <a:t> angle.</a:t>
            </a:r>
          </a:p>
          <a:p>
            <a:pPr algn="ctr"/>
            <a:endParaRPr lang="en-US" altLang="en-US" dirty="0"/>
          </a:p>
          <a:p>
            <a:pPr algn="ctr"/>
            <a:r>
              <a:rPr lang="en-US" altLang="en-US" dirty="0"/>
              <a:t>The holes must be cut with the </a:t>
            </a:r>
          </a:p>
          <a:p>
            <a:pPr algn="ctr"/>
            <a:r>
              <a:rPr lang="en-US" altLang="en-US" dirty="0"/>
              <a:t>10</a:t>
            </a:r>
            <a:r>
              <a:rPr lang="en-US" altLang="en-US" baseline="30000" dirty="0"/>
              <a:t>o</a:t>
            </a:r>
            <a:r>
              <a:rPr lang="en-US" altLang="en-US" dirty="0"/>
              <a:t> angle taken in account.</a:t>
            </a:r>
          </a:p>
          <a:p>
            <a:pPr algn="ctr"/>
            <a:endParaRPr lang="en-US" altLang="en-US" dirty="0"/>
          </a:p>
          <a:p>
            <a:pPr algn="ctr"/>
            <a:r>
              <a:rPr lang="en-US" altLang="en-US" dirty="0"/>
              <a:t>The top and bottom of the legs must </a:t>
            </a:r>
          </a:p>
          <a:p>
            <a:pPr algn="ctr"/>
            <a:r>
              <a:rPr lang="en-US" altLang="en-US" dirty="0"/>
              <a:t>have the 10</a:t>
            </a:r>
            <a:r>
              <a:rPr lang="en-US" altLang="en-US" baseline="30000" dirty="0"/>
              <a:t>o</a:t>
            </a:r>
            <a:r>
              <a:rPr lang="en-US" altLang="en-US" dirty="0"/>
              <a:t> angle taken in account.</a:t>
            </a:r>
          </a:p>
        </p:txBody>
      </p:sp>
      <p:sp>
        <p:nvSpPr>
          <p:cNvPr id="4248" name="Rectangle 152"/>
          <p:cNvSpPr>
            <a:spLocks noChangeArrowheads="1"/>
          </p:cNvSpPr>
          <p:nvPr/>
        </p:nvSpPr>
        <p:spPr bwMode="auto">
          <a:xfrm>
            <a:off x="6163782" y="4965700"/>
            <a:ext cx="217487" cy="112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9" name="Text Box 153"/>
          <p:cNvSpPr txBox="1">
            <a:spLocks noChangeArrowheads="1"/>
          </p:cNvSpPr>
          <p:nvPr/>
        </p:nvSpPr>
        <p:spPr bwMode="auto">
          <a:xfrm>
            <a:off x="6163782" y="4900612"/>
            <a:ext cx="2381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sz="1000"/>
              <a:t>2.5”</a:t>
            </a:r>
          </a:p>
        </p:txBody>
      </p:sp>
      <p:sp>
        <p:nvSpPr>
          <p:cNvPr id="4251" name="Line 155"/>
          <p:cNvSpPr>
            <a:spLocks noChangeShapeType="1"/>
          </p:cNvSpPr>
          <p:nvPr/>
        </p:nvSpPr>
        <p:spPr bwMode="auto">
          <a:xfrm>
            <a:off x="5997094" y="4949825"/>
            <a:ext cx="0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2" name="Line 156"/>
          <p:cNvSpPr>
            <a:spLocks noChangeShapeType="1"/>
          </p:cNvSpPr>
          <p:nvPr/>
        </p:nvSpPr>
        <p:spPr bwMode="auto">
          <a:xfrm>
            <a:off x="6563832" y="4935537"/>
            <a:ext cx="0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3" name="Line 157"/>
          <p:cNvSpPr>
            <a:spLocks noChangeShapeType="1"/>
          </p:cNvSpPr>
          <p:nvPr/>
        </p:nvSpPr>
        <p:spPr bwMode="auto">
          <a:xfrm>
            <a:off x="8083069" y="4352925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4" name="Line 158"/>
          <p:cNvSpPr>
            <a:spLocks noChangeShapeType="1"/>
          </p:cNvSpPr>
          <p:nvPr/>
        </p:nvSpPr>
        <p:spPr bwMode="auto">
          <a:xfrm>
            <a:off x="8083069" y="4947285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5" name="Line 159"/>
          <p:cNvSpPr>
            <a:spLocks noChangeShapeType="1"/>
          </p:cNvSpPr>
          <p:nvPr/>
        </p:nvSpPr>
        <p:spPr bwMode="auto">
          <a:xfrm flipV="1">
            <a:off x="8243407" y="4357687"/>
            <a:ext cx="0" cy="59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8197369" y="4582636"/>
            <a:ext cx="104775" cy="1444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7" name="Text Box 161"/>
          <p:cNvSpPr txBox="1">
            <a:spLocks noChangeArrowheads="1"/>
          </p:cNvSpPr>
          <p:nvPr/>
        </p:nvSpPr>
        <p:spPr bwMode="auto">
          <a:xfrm>
            <a:off x="8195782" y="4517549"/>
            <a:ext cx="1603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/>
              <a:t>2”</a:t>
            </a:r>
          </a:p>
        </p:txBody>
      </p:sp>
      <p:sp>
        <p:nvSpPr>
          <p:cNvPr id="4258" name="Line 162"/>
          <p:cNvSpPr>
            <a:spLocks noChangeShapeType="1"/>
          </p:cNvSpPr>
          <p:nvPr/>
        </p:nvSpPr>
        <p:spPr bwMode="auto">
          <a:xfrm>
            <a:off x="1563688" y="2682240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" name="Line 163"/>
          <p:cNvSpPr>
            <a:spLocks noChangeShapeType="1"/>
          </p:cNvSpPr>
          <p:nvPr/>
        </p:nvSpPr>
        <p:spPr bwMode="auto">
          <a:xfrm>
            <a:off x="1565275" y="3276600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0" name="Line 164"/>
          <p:cNvSpPr>
            <a:spLocks noChangeShapeType="1"/>
          </p:cNvSpPr>
          <p:nvPr/>
        </p:nvSpPr>
        <p:spPr bwMode="auto">
          <a:xfrm flipV="1">
            <a:off x="1724025" y="2682240"/>
            <a:ext cx="0" cy="59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1" name="Rectangle 165"/>
          <p:cNvSpPr>
            <a:spLocks noChangeArrowheads="1"/>
          </p:cNvSpPr>
          <p:nvPr/>
        </p:nvSpPr>
        <p:spPr bwMode="auto">
          <a:xfrm>
            <a:off x="1677988" y="2907189"/>
            <a:ext cx="10477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2" name="Text Box 166"/>
          <p:cNvSpPr txBox="1">
            <a:spLocks noChangeArrowheads="1"/>
          </p:cNvSpPr>
          <p:nvPr/>
        </p:nvSpPr>
        <p:spPr bwMode="auto">
          <a:xfrm>
            <a:off x="1676400" y="2842101"/>
            <a:ext cx="160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/>
              <a:t>2”</a:t>
            </a:r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4343400" y="6985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/>
              <a:t>36”</a:t>
            </a:r>
          </a:p>
        </p:txBody>
      </p:sp>
      <p:sp>
        <p:nvSpPr>
          <p:cNvPr id="72" name="Text Box 46"/>
          <p:cNvSpPr txBox="1">
            <a:spLocks noChangeArrowheads="1"/>
          </p:cNvSpPr>
          <p:nvPr/>
        </p:nvSpPr>
        <p:spPr bwMode="auto">
          <a:xfrm>
            <a:off x="4042849" y="1363663"/>
            <a:ext cx="10583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 smtClean="0"/>
              <a:t>Bench top</a:t>
            </a:r>
            <a:endParaRPr lang="en-US" altLang="en-US" sz="1400" dirty="0"/>
          </a:p>
        </p:txBody>
      </p:sp>
      <p:sp>
        <p:nvSpPr>
          <p:cNvPr id="83" name="Text Box 86"/>
          <p:cNvSpPr txBox="1">
            <a:spLocks noChangeArrowheads="1"/>
          </p:cNvSpPr>
          <p:nvPr/>
        </p:nvSpPr>
        <p:spPr bwMode="auto">
          <a:xfrm>
            <a:off x="541050" y="4257485"/>
            <a:ext cx="21903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 smtClean="0"/>
              <a:t>1” </a:t>
            </a:r>
            <a:r>
              <a:rPr lang="en-US" altLang="en-US" b="0" dirty="0"/>
              <a:t>round </a:t>
            </a:r>
            <a:r>
              <a:rPr lang="en-US" altLang="en-US" b="0" dirty="0" smtClean="0"/>
              <a:t>hole (to fit the peg) with the center 3” in from end</a:t>
            </a:r>
            <a:endParaRPr lang="en-US" altLang="en-US" b="0" dirty="0"/>
          </a:p>
        </p:txBody>
      </p:sp>
      <p:sp>
        <p:nvSpPr>
          <p:cNvPr id="84" name="Line 87"/>
          <p:cNvSpPr>
            <a:spLocks noChangeShapeType="1"/>
          </p:cNvSpPr>
          <p:nvPr/>
        </p:nvSpPr>
        <p:spPr bwMode="auto">
          <a:xfrm>
            <a:off x="1102712" y="4665256"/>
            <a:ext cx="27905" cy="17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Text Box 46"/>
          <p:cNvSpPr txBox="1">
            <a:spLocks noChangeArrowheads="1"/>
          </p:cNvSpPr>
          <p:nvPr/>
        </p:nvSpPr>
        <p:spPr bwMode="auto">
          <a:xfrm>
            <a:off x="263763" y="3986882"/>
            <a:ext cx="31021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 smtClean="0"/>
              <a:t>Detail on the peg hole in the </a:t>
            </a:r>
            <a:r>
              <a:rPr lang="en-US" altLang="en-US" sz="1400" dirty="0" err="1" smtClean="0"/>
              <a:t>tenon</a:t>
            </a:r>
            <a:endParaRPr lang="en-US" altLang="en-US" sz="1400" dirty="0"/>
          </a:p>
        </p:txBody>
      </p:sp>
      <p:sp>
        <p:nvSpPr>
          <p:cNvPr id="101" name="Text Box 86"/>
          <p:cNvSpPr txBox="1">
            <a:spLocks noChangeArrowheads="1"/>
          </p:cNvSpPr>
          <p:nvPr/>
        </p:nvSpPr>
        <p:spPr bwMode="auto">
          <a:xfrm>
            <a:off x="675323" y="6185931"/>
            <a:ext cx="2615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 smtClean="0"/>
              <a:t>Best to drill hole prior to cutting top/bottom/sides off to make </a:t>
            </a:r>
            <a:r>
              <a:rPr lang="en-US" altLang="en-US" b="0" dirty="0" err="1" smtClean="0"/>
              <a:t>tenon</a:t>
            </a:r>
            <a:r>
              <a:rPr lang="en-US" altLang="en-US" b="0" dirty="0" smtClean="0"/>
              <a:t> </a:t>
            </a:r>
            <a:endParaRPr lang="en-US" altLang="en-US" b="0" dirty="0"/>
          </a:p>
        </p:txBody>
      </p:sp>
      <p:sp>
        <p:nvSpPr>
          <p:cNvPr id="3" name="Arc 2"/>
          <p:cNvSpPr/>
          <p:nvPr/>
        </p:nvSpPr>
        <p:spPr bwMode="auto">
          <a:xfrm>
            <a:off x="1595546" y="5805648"/>
            <a:ext cx="914400" cy="804774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7" name="Arc 106"/>
          <p:cNvSpPr/>
          <p:nvPr/>
        </p:nvSpPr>
        <p:spPr bwMode="auto">
          <a:xfrm>
            <a:off x="1593276" y="5145799"/>
            <a:ext cx="914400" cy="2145854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Line 102"/>
          <p:cNvSpPr>
            <a:spLocks noChangeShapeType="1"/>
          </p:cNvSpPr>
          <p:nvPr/>
        </p:nvSpPr>
        <p:spPr bwMode="auto">
          <a:xfrm flipV="1">
            <a:off x="1611989" y="3292475"/>
            <a:ext cx="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1441269" y="3425567"/>
            <a:ext cx="341440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r>
              <a:rPr lang="en-US" altLang="en-US" dirty="0" smtClean="0"/>
              <a:t>1-½”</a:t>
            </a:r>
            <a:endParaRPr lang="en-US" altLang="en-US" dirty="0"/>
          </a:p>
        </p:txBody>
      </p:sp>
      <p:sp>
        <p:nvSpPr>
          <p:cNvPr id="109" name="Line 164"/>
          <p:cNvSpPr>
            <a:spLocks noChangeShapeType="1"/>
          </p:cNvSpPr>
          <p:nvPr/>
        </p:nvSpPr>
        <p:spPr bwMode="auto">
          <a:xfrm flipV="1">
            <a:off x="1611989" y="2067783"/>
            <a:ext cx="0" cy="59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65"/>
          <p:cNvSpPr>
            <a:spLocks noChangeArrowheads="1"/>
          </p:cNvSpPr>
          <p:nvPr/>
        </p:nvSpPr>
        <p:spPr bwMode="auto">
          <a:xfrm>
            <a:off x="1572090" y="2292732"/>
            <a:ext cx="10477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Text Box 166"/>
          <p:cNvSpPr txBox="1">
            <a:spLocks noChangeArrowheads="1"/>
          </p:cNvSpPr>
          <p:nvPr/>
        </p:nvSpPr>
        <p:spPr bwMode="auto">
          <a:xfrm>
            <a:off x="1531820" y="2227644"/>
            <a:ext cx="3414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 smtClean="0"/>
              <a:t>2-½”</a:t>
            </a:r>
            <a:endParaRPr lang="en-US" altLang="en-US" dirty="0"/>
          </a:p>
        </p:txBody>
      </p:sp>
      <p:sp>
        <p:nvSpPr>
          <p:cNvPr id="112" name="Line 163"/>
          <p:cNvSpPr>
            <a:spLocks noChangeShapeType="1"/>
          </p:cNvSpPr>
          <p:nvPr/>
        </p:nvSpPr>
        <p:spPr bwMode="auto">
          <a:xfrm>
            <a:off x="8083069" y="3898900"/>
            <a:ext cx="2952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Line 102"/>
          <p:cNvSpPr>
            <a:spLocks noChangeShapeType="1"/>
          </p:cNvSpPr>
          <p:nvPr/>
        </p:nvSpPr>
        <p:spPr bwMode="auto">
          <a:xfrm flipV="1">
            <a:off x="8309529" y="3902075"/>
            <a:ext cx="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Text Box 104"/>
          <p:cNvSpPr txBox="1">
            <a:spLocks noChangeArrowheads="1"/>
          </p:cNvSpPr>
          <p:nvPr/>
        </p:nvSpPr>
        <p:spPr bwMode="auto">
          <a:xfrm>
            <a:off x="8138809" y="4011098"/>
            <a:ext cx="341440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r>
              <a:rPr lang="en-US" altLang="en-US" dirty="0" smtClean="0"/>
              <a:t>1-½”</a:t>
            </a:r>
            <a:endParaRPr lang="en-US" altLang="en-US" dirty="0"/>
          </a:p>
        </p:txBody>
      </p:sp>
      <p:sp>
        <p:nvSpPr>
          <p:cNvPr id="106" name="Rectangle 76"/>
          <p:cNvSpPr>
            <a:spLocks noChangeArrowheads="1"/>
          </p:cNvSpPr>
          <p:nvPr/>
        </p:nvSpPr>
        <p:spPr bwMode="auto">
          <a:xfrm>
            <a:off x="1100136" y="1457325"/>
            <a:ext cx="76201" cy="59436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Rectangle 76"/>
          <p:cNvSpPr>
            <a:spLocks noChangeArrowheads="1"/>
          </p:cNvSpPr>
          <p:nvPr/>
        </p:nvSpPr>
        <p:spPr bwMode="auto">
          <a:xfrm>
            <a:off x="1100137" y="2682240"/>
            <a:ext cx="76201" cy="59436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Rectangle 76"/>
          <p:cNvSpPr>
            <a:spLocks noChangeArrowheads="1"/>
          </p:cNvSpPr>
          <p:nvPr/>
        </p:nvSpPr>
        <p:spPr bwMode="auto">
          <a:xfrm>
            <a:off x="6542088" y="1457325"/>
            <a:ext cx="284162" cy="594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94"/>
          <p:cNvSpPr>
            <a:spLocks noChangeArrowheads="1"/>
          </p:cNvSpPr>
          <p:nvPr/>
        </p:nvSpPr>
        <p:spPr bwMode="auto">
          <a:xfrm>
            <a:off x="6542088" y="2682240"/>
            <a:ext cx="284162" cy="594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Line 109"/>
          <p:cNvSpPr>
            <a:spLocks noChangeShapeType="1"/>
          </p:cNvSpPr>
          <p:nvPr/>
        </p:nvSpPr>
        <p:spPr bwMode="auto">
          <a:xfrm>
            <a:off x="6602413" y="1457325"/>
            <a:ext cx="0" cy="59436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10"/>
          <p:cNvSpPr>
            <a:spLocks noChangeShapeType="1"/>
          </p:cNvSpPr>
          <p:nvPr/>
        </p:nvSpPr>
        <p:spPr bwMode="auto">
          <a:xfrm>
            <a:off x="6602413" y="2682240"/>
            <a:ext cx="0" cy="59436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76"/>
          <p:cNvSpPr>
            <a:spLocks noChangeArrowheads="1"/>
          </p:cNvSpPr>
          <p:nvPr/>
        </p:nvSpPr>
        <p:spPr bwMode="auto">
          <a:xfrm>
            <a:off x="6827041" y="1457325"/>
            <a:ext cx="76201" cy="59436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76"/>
          <p:cNvSpPr>
            <a:spLocks noChangeArrowheads="1"/>
          </p:cNvSpPr>
          <p:nvPr/>
        </p:nvSpPr>
        <p:spPr bwMode="auto">
          <a:xfrm>
            <a:off x="6827041" y="2682240"/>
            <a:ext cx="76201" cy="59436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Freeform 145"/>
          <p:cNvSpPr>
            <a:spLocks/>
          </p:cNvSpPr>
          <p:nvPr/>
        </p:nvSpPr>
        <p:spPr bwMode="auto">
          <a:xfrm>
            <a:off x="7930669" y="5584722"/>
            <a:ext cx="61913" cy="597797"/>
          </a:xfrm>
          <a:custGeom>
            <a:avLst/>
            <a:gdLst>
              <a:gd name="T0" fmla="*/ 0 w 39"/>
              <a:gd name="T1" fmla="*/ 2 h 290"/>
              <a:gd name="T2" fmla="*/ 39 w 39"/>
              <a:gd name="T3" fmla="*/ 0 h 290"/>
              <a:gd name="T4" fmla="*/ 39 w 39"/>
              <a:gd name="T5" fmla="*/ 290 h 290"/>
              <a:gd name="T6" fmla="*/ 3 w 39"/>
              <a:gd name="T7" fmla="*/ 290 h 290"/>
              <a:gd name="connsiteX0" fmla="*/ 0 w 10000"/>
              <a:gd name="connsiteY0" fmla="*/ 29 h 9960"/>
              <a:gd name="connsiteX1" fmla="*/ 10000 w 10000"/>
              <a:gd name="connsiteY1" fmla="*/ 0 h 9960"/>
              <a:gd name="connsiteX2" fmla="*/ 10000 w 10000"/>
              <a:gd name="connsiteY2" fmla="*/ 9960 h 9960"/>
              <a:gd name="connsiteX3" fmla="*/ 769 w 10000"/>
              <a:gd name="connsiteY3" fmla="*/ 9960 h 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9960">
                <a:moveTo>
                  <a:pt x="0" y="29"/>
                </a:moveTo>
                <a:lnTo>
                  <a:pt x="10000" y="0"/>
                </a:lnTo>
                <a:lnTo>
                  <a:pt x="10000" y="9960"/>
                </a:lnTo>
                <a:lnTo>
                  <a:pt x="769" y="996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Line 36"/>
          <p:cNvSpPr>
            <a:spLocks noChangeShapeType="1"/>
          </p:cNvSpPr>
          <p:nvPr/>
        </p:nvSpPr>
        <p:spPr bwMode="auto">
          <a:xfrm>
            <a:off x="1193429" y="5870155"/>
            <a:ext cx="787934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Line 35"/>
          <p:cNvSpPr>
            <a:spLocks noChangeShapeType="1"/>
          </p:cNvSpPr>
          <p:nvPr/>
        </p:nvSpPr>
        <p:spPr bwMode="auto">
          <a:xfrm flipV="1">
            <a:off x="1037706" y="5072119"/>
            <a:ext cx="943657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Line 37"/>
          <p:cNvSpPr>
            <a:spLocks noChangeShapeType="1"/>
          </p:cNvSpPr>
          <p:nvPr/>
        </p:nvSpPr>
        <p:spPr bwMode="auto">
          <a:xfrm flipH="1">
            <a:off x="1981363" y="5072119"/>
            <a:ext cx="0" cy="798036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Oval 130"/>
          <p:cNvSpPr/>
          <p:nvPr/>
        </p:nvSpPr>
        <p:spPr bwMode="auto">
          <a:xfrm>
            <a:off x="1188089" y="5356122"/>
            <a:ext cx="228600" cy="2286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2" name="Line 35"/>
          <p:cNvSpPr>
            <a:spLocks noChangeShapeType="1"/>
          </p:cNvSpPr>
          <p:nvPr/>
        </p:nvSpPr>
        <p:spPr bwMode="auto">
          <a:xfrm flipV="1">
            <a:off x="1121827" y="5180703"/>
            <a:ext cx="85953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Line 36"/>
          <p:cNvSpPr>
            <a:spLocks noChangeShapeType="1"/>
          </p:cNvSpPr>
          <p:nvPr/>
        </p:nvSpPr>
        <p:spPr bwMode="auto">
          <a:xfrm>
            <a:off x="1240699" y="5760141"/>
            <a:ext cx="7406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Line 37"/>
          <p:cNvSpPr>
            <a:spLocks noChangeShapeType="1"/>
          </p:cNvSpPr>
          <p:nvPr/>
        </p:nvSpPr>
        <p:spPr bwMode="auto">
          <a:xfrm flipH="1">
            <a:off x="1981363" y="5187054"/>
            <a:ext cx="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1100020" y="5072119"/>
            <a:ext cx="155723" cy="7980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Line 50"/>
          <p:cNvSpPr>
            <a:spLocks noChangeShapeType="1"/>
          </p:cNvSpPr>
          <p:nvPr/>
        </p:nvSpPr>
        <p:spPr bwMode="auto">
          <a:xfrm>
            <a:off x="1249843" y="5926171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7" name="Group 136"/>
          <p:cNvGrpSpPr/>
          <p:nvPr/>
        </p:nvGrpSpPr>
        <p:grpSpPr>
          <a:xfrm>
            <a:off x="1256669" y="5424702"/>
            <a:ext cx="91440" cy="91440"/>
            <a:chOff x="8460336" y="2820325"/>
            <a:chExt cx="91440" cy="91440"/>
          </a:xfrm>
        </p:grpSpPr>
        <p:cxnSp>
          <p:nvCxnSpPr>
            <p:cNvPr id="138" name="Straight Connector 137"/>
            <p:cNvCxnSpPr/>
            <p:nvPr/>
          </p:nvCxnSpPr>
          <p:spPr bwMode="auto">
            <a:xfrm>
              <a:off x="8506056" y="2820325"/>
              <a:ext cx="0" cy="914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9" name="Straight Connector 138"/>
            <p:cNvCxnSpPr/>
            <p:nvPr/>
          </p:nvCxnSpPr>
          <p:spPr bwMode="auto">
            <a:xfrm>
              <a:off x="8460336" y="2866045"/>
              <a:ext cx="914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0" name="Line 50"/>
          <p:cNvSpPr>
            <a:spLocks noChangeShapeType="1"/>
          </p:cNvSpPr>
          <p:nvPr/>
        </p:nvSpPr>
        <p:spPr bwMode="auto">
          <a:xfrm>
            <a:off x="1981363" y="5926171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Line 44"/>
          <p:cNvSpPr>
            <a:spLocks noChangeShapeType="1"/>
          </p:cNvSpPr>
          <p:nvPr/>
        </p:nvSpPr>
        <p:spPr bwMode="auto">
          <a:xfrm flipH="1" flipV="1">
            <a:off x="1249843" y="6053764"/>
            <a:ext cx="73152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Text Box 41"/>
          <p:cNvSpPr txBox="1">
            <a:spLocks noChangeArrowheads="1"/>
          </p:cNvSpPr>
          <p:nvPr/>
        </p:nvSpPr>
        <p:spPr bwMode="auto">
          <a:xfrm>
            <a:off x="1413318" y="5969326"/>
            <a:ext cx="404570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3-1/4”</a:t>
            </a:r>
            <a:endParaRPr lang="en-US" altLang="en-US" sz="1100" dirty="0"/>
          </a:p>
        </p:txBody>
      </p:sp>
      <p:sp>
        <p:nvSpPr>
          <p:cNvPr id="143" name="Line 50"/>
          <p:cNvSpPr>
            <a:spLocks noChangeShapeType="1"/>
          </p:cNvSpPr>
          <p:nvPr/>
        </p:nvSpPr>
        <p:spPr bwMode="auto">
          <a:xfrm>
            <a:off x="1302389" y="4815633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Line 50"/>
          <p:cNvSpPr>
            <a:spLocks noChangeShapeType="1"/>
          </p:cNvSpPr>
          <p:nvPr/>
        </p:nvSpPr>
        <p:spPr bwMode="auto">
          <a:xfrm>
            <a:off x="1981363" y="4808635"/>
            <a:ext cx="0" cy="198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Line 44"/>
          <p:cNvSpPr>
            <a:spLocks noChangeShapeType="1"/>
          </p:cNvSpPr>
          <p:nvPr/>
        </p:nvSpPr>
        <p:spPr bwMode="auto">
          <a:xfrm flipH="1" flipV="1">
            <a:off x="1308395" y="4914851"/>
            <a:ext cx="672967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Text Box 41"/>
          <p:cNvSpPr txBox="1">
            <a:spLocks noChangeArrowheads="1"/>
          </p:cNvSpPr>
          <p:nvPr/>
        </p:nvSpPr>
        <p:spPr bwMode="auto">
          <a:xfrm>
            <a:off x="1562366" y="4830213"/>
            <a:ext cx="149124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3”</a:t>
            </a:r>
            <a:endParaRPr lang="en-US" altLang="en-US" sz="1100" dirty="0"/>
          </a:p>
        </p:txBody>
      </p:sp>
      <p:sp>
        <p:nvSpPr>
          <p:cNvPr id="147" name="Line 116"/>
          <p:cNvSpPr>
            <a:spLocks noChangeShapeType="1"/>
          </p:cNvSpPr>
          <p:nvPr/>
        </p:nvSpPr>
        <p:spPr bwMode="auto">
          <a:xfrm flipH="1">
            <a:off x="16989" y="99536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Line 117"/>
          <p:cNvSpPr>
            <a:spLocks noChangeShapeType="1"/>
          </p:cNvSpPr>
          <p:nvPr/>
        </p:nvSpPr>
        <p:spPr bwMode="auto">
          <a:xfrm>
            <a:off x="161451" y="10287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118"/>
          <p:cNvSpPr>
            <a:spLocks noChangeArrowheads="1"/>
          </p:cNvSpPr>
          <p:nvPr/>
        </p:nvSpPr>
        <p:spPr bwMode="auto">
          <a:xfrm>
            <a:off x="90014" y="2066925"/>
            <a:ext cx="104775" cy="1920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Text Box 119"/>
          <p:cNvSpPr txBox="1">
            <a:spLocks noChangeArrowheads="1"/>
          </p:cNvSpPr>
          <p:nvPr/>
        </p:nvSpPr>
        <p:spPr bwMode="auto">
          <a:xfrm>
            <a:off x="42389" y="2028825"/>
            <a:ext cx="4263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r>
              <a:rPr lang="en-US" altLang="en-US" dirty="0" smtClean="0"/>
              <a:t>9-1/2”</a:t>
            </a:r>
            <a:endParaRPr lang="en-US" altLang="en-US" dirty="0"/>
          </a:p>
        </p:txBody>
      </p:sp>
      <p:sp>
        <p:nvSpPr>
          <p:cNvPr id="151" name="Line 120"/>
          <p:cNvSpPr>
            <a:spLocks noChangeShapeType="1"/>
          </p:cNvSpPr>
          <p:nvPr/>
        </p:nvSpPr>
        <p:spPr bwMode="auto">
          <a:xfrm flipH="1">
            <a:off x="21751" y="3738563"/>
            <a:ext cx="3619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Line 40"/>
          <p:cNvSpPr>
            <a:spLocks noChangeShapeType="1"/>
          </p:cNvSpPr>
          <p:nvPr/>
        </p:nvSpPr>
        <p:spPr bwMode="auto">
          <a:xfrm>
            <a:off x="2641301" y="5180703"/>
            <a:ext cx="0" cy="581025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Text Box 41"/>
          <p:cNvSpPr txBox="1">
            <a:spLocks noChangeArrowheads="1"/>
          </p:cNvSpPr>
          <p:nvPr/>
        </p:nvSpPr>
        <p:spPr bwMode="auto">
          <a:xfrm>
            <a:off x="2438907" y="5386577"/>
            <a:ext cx="404789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en-US" sz="1100" dirty="0" smtClean="0"/>
              <a:t>2-1/2”</a:t>
            </a:r>
            <a:endParaRPr lang="en-US" altLang="en-US" sz="1100" dirty="0"/>
          </a:p>
        </p:txBody>
      </p:sp>
      <p:sp>
        <p:nvSpPr>
          <p:cNvPr id="161" name="Line 116"/>
          <p:cNvSpPr>
            <a:spLocks noChangeShapeType="1"/>
          </p:cNvSpPr>
          <p:nvPr/>
        </p:nvSpPr>
        <p:spPr bwMode="auto">
          <a:xfrm flipH="1">
            <a:off x="2450801" y="518070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Line 120"/>
          <p:cNvSpPr>
            <a:spLocks noChangeShapeType="1"/>
          </p:cNvSpPr>
          <p:nvPr/>
        </p:nvSpPr>
        <p:spPr bwMode="auto">
          <a:xfrm flipH="1">
            <a:off x="2460326" y="5761728"/>
            <a:ext cx="3619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274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Office Theme</vt:lpstr>
      <vt:lpstr>PowerPoint Presentation</vt:lpstr>
      <vt:lpstr>PowerPoint Presentation</vt:lpstr>
    </vt:vector>
  </TitlesOfParts>
  <Company>HQ USEUCOM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gwtest1</dc:creator>
  <cp:lastModifiedBy>Peter C Barclay</cp:lastModifiedBy>
  <cp:revision>37</cp:revision>
  <cp:lastPrinted>1999-12-22T17:30:07Z</cp:lastPrinted>
  <dcterms:created xsi:type="dcterms:W3CDTF">1999-12-22T17:20:11Z</dcterms:created>
  <dcterms:modified xsi:type="dcterms:W3CDTF">2017-08-16T19:57:29Z</dcterms:modified>
</cp:coreProperties>
</file>